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6" r:id="rId2"/>
  </p:sldIdLst>
  <p:sldSz cx="38404800" cy="32918400"/>
  <p:notesSz cx="7315200" cy="9601200"/>
  <p:defaultTextStyle>
    <a:defPPr>
      <a:defRPr lang="en-US"/>
    </a:defPPr>
    <a:lvl1pPr algn="l" rtl="0" fontAlgn="base">
      <a:spcBef>
        <a:spcPct val="0"/>
      </a:spcBef>
      <a:spcAft>
        <a:spcPct val="0"/>
      </a:spcAft>
      <a:defRPr sz="8000" kern="1200" baseline="-25000">
        <a:solidFill>
          <a:schemeClr val="tx1"/>
        </a:solidFill>
        <a:latin typeface="Arial" charset="0"/>
        <a:ea typeface="+mn-ea"/>
        <a:cs typeface="+mn-cs"/>
      </a:defRPr>
    </a:lvl1pPr>
    <a:lvl2pPr marL="423863" indent="33338" algn="l" rtl="0" fontAlgn="base">
      <a:spcBef>
        <a:spcPct val="0"/>
      </a:spcBef>
      <a:spcAft>
        <a:spcPct val="0"/>
      </a:spcAft>
      <a:defRPr sz="8000" kern="1200" baseline="-25000">
        <a:solidFill>
          <a:schemeClr val="tx1"/>
        </a:solidFill>
        <a:latin typeface="Arial" charset="0"/>
        <a:ea typeface="+mn-ea"/>
        <a:cs typeface="+mn-cs"/>
      </a:defRPr>
    </a:lvl2pPr>
    <a:lvl3pPr marL="847725" indent="66675" algn="l" rtl="0" fontAlgn="base">
      <a:spcBef>
        <a:spcPct val="0"/>
      </a:spcBef>
      <a:spcAft>
        <a:spcPct val="0"/>
      </a:spcAft>
      <a:defRPr sz="8000" kern="1200" baseline="-25000">
        <a:solidFill>
          <a:schemeClr val="tx1"/>
        </a:solidFill>
        <a:latin typeface="Arial" charset="0"/>
        <a:ea typeface="+mn-ea"/>
        <a:cs typeface="+mn-cs"/>
      </a:defRPr>
    </a:lvl3pPr>
    <a:lvl4pPr marL="1273175" indent="98425" algn="l" rtl="0" fontAlgn="base">
      <a:spcBef>
        <a:spcPct val="0"/>
      </a:spcBef>
      <a:spcAft>
        <a:spcPct val="0"/>
      </a:spcAft>
      <a:defRPr sz="8000" kern="1200" baseline="-25000">
        <a:solidFill>
          <a:schemeClr val="tx1"/>
        </a:solidFill>
        <a:latin typeface="Arial" charset="0"/>
        <a:ea typeface="+mn-ea"/>
        <a:cs typeface="+mn-cs"/>
      </a:defRPr>
    </a:lvl4pPr>
    <a:lvl5pPr marL="1697038" indent="131763" algn="l" rtl="0" fontAlgn="base">
      <a:spcBef>
        <a:spcPct val="0"/>
      </a:spcBef>
      <a:spcAft>
        <a:spcPct val="0"/>
      </a:spcAft>
      <a:defRPr sz="8000" kern="1200" baseline="-25000">
        <a:solidFill>
          <a:schemeClr val="tx1"/>
        </a:solidFill>
        <a:latin typeface="Arial" charset="0"/>
        <a:ea typeface="+mn-ea"/>
        <a:cs typeface="+mn-cs"/>
      </a:defRPr>
    </a:lvl5pPr>
    <a:lvl6pPr marL="2286000" algn="l" defTabSz="914400" rtl="0" eaLnBrk="1" latinLnBrk="0" hangingPunct="1">
      <a:defRPr sz="8000" kern="1200" baseline="-25000">
        <a:solidFill>
          <a:schemeClr val="tx1"/>
        </a:solidFill>
        <a:latin typeface="Arial" charset="0"/>
        <a:ea typeface="+mn-ea"/>
        <a:cs typeface="+mn-cs"/>
      </a:defRPr>
    </a:lvl6pPr>
    <a:lvl7pPr marL="2743200" algn="l" defTabSz="914400" rtl="0" eaLnBrk="1" latinLnBrk="0" hangingPunct="1">
      <a:defRPr sz="8000" kern="1200" baseline="-25000">
        <a:solidFill>
          <a:schemeClr val="tx1"/>
        </a:solidFill>
        <a:latin typeface="Arial" charset="0"/>
        <a:ea typeface="+mn-ea"/>
        <a:cs typeface="+mn-cs"/>
      </a:defRPr>
    </a:lvl7pPr>
    <a:lvl8pPr marL="3200400" algn="l" defTabSz="914400" rtl="0" eaLnBrk="1" latinLnBrk="0" hangingPunct="1">
      <a:defRPr sz="8000" kern="1200" baseline="-25000">
        <a:solidFill>
          <a:schemeClr val="tx1"/>
        </a:solidFill>
        <a:latin typeface="Arial" charset="0"/>
        <a:ea typeface="+mn-ea"/>
        <a:cs typeface="+mn-cs"/>
      </a:defRPr>
    </a:lvl8pPr>
    <a:lvl9pPr marL="3657600" algn="l" defTabSz="914400" rtl="0" eaLnBrk="1" latinLnBrk="0" hangingPunct="1">
      <a:defRPr sz="8000" kern="1200" baseline="-250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246E24"/>
    <a:srgbClr val="FF9933"/>
    <a:srgbClr val="FDE9FB"/>
    <a:srgbClr val="FCD4F7"/>
    <a:srgbClr val="05851D"/>
    <a:srgbClr val="F3FFF7"/>
    <a:srgbClr val="DDFFE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2770" autoAdjust="0"/>
    <p:restoredTop sz="94718" autoAdjust="0"/>
  </p:normalViewPr>
  <p:slideViewPr>
    <p:cSldViewPr>
      <p:cViewPr>
        <p:scale>
          <a:sx n="30" d="100"/>
          <a:sy n="30" d="100"/>
        </p:scale>
        <p:origin x="732" y="2274"/>
      </p:cViewPr>
      <p:guideLst>
        <p:guide orient="horz" pos="10368"/>
        <p:guide pos="120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68650" cy="481013"/>
          </a:xfrm>
          <a:prstGeom prst="rect">
            <a:avLst/>
          </a:prstGeom>
          <a:noFill/>
          <a:ln w="9525">
            <a:noFill/>
            <a:miter lim="800000"/>
            <a:headEnd/>
            <a:tailEnd/>
          </a:ln>
          <a:effectLst/>
        </p:spPr>
        <p:txBody>
          <a:bodyPr vert="horz" wrap="square" lIns="95017" tIns="47506" rIns="95017" bIns="47506" numCol="1" anchor="t" anchorCtr="0" compatLnSpc="1">
            <a:prstTxWarp prst="textNoShape">
              <a:avLst/>
            </a:prstTxWarp>
          </a:bodyPr>
          <a:lstStyle>
            <a:lvl1pPr>
              <a:defRPr sz="1200" baseline="0">
                <a:latin typeface="Arial" charset="0"/>
              </a:defRPr>
            </a:lvl1pPr>
          </a:lstStyle>
          <a:p>
            <a:pPr>
              <a:defRPr/>
            </a:pPr>
            <a:endParaRPr lang="en-US"/>
          </a:p>
        </p:txBody>
      </p:sp>
      <p:sp>
        <p:nvSpPr>
          <p:cNvPr id="5123" name="Rectangle 3"/>
          <p:cNvSpPr>
            <a:spLocks noGrp="1" noChangeArrowheads="1"/>
          </p:cNvSpPr>
          <p:nvPr>
            <p:ph type="dt" sz="quarter" idx="1"/>
          </p:nvPr>
        </p:nvSpPr>
        <p:spPr bwMode="auto">
          <a:xfrm>
            <a:off x="4144963" y="0"/>
            <a:ext cx="3168650" cy="481013"/>
          </a:xfrm>
          <a:prstGeom prst="rect">
            <a:avLst/>
          </a:prstGeom>
          <a:noFill/>
          <a:ln w="9525">
            <a:noFill/>
            <a:miter lim="800000"/>
            <a:headEnd/>
            <a:tailEnd/>
          </a:ln>
          <a:effectLst/>
        </p:spPr>
        <p:txBody>
          <a:bodyPr vert="horz" wrap="square" lIns="95017" tIns="47506" rIns="95017" bIns="47506" numCol="1" anchor="t" anchorCtr="0" compatLnSpc="1">
            <a:prstTxWarp prst="textNoShape">
              <a:avLst/>
            </a:prstTxWarp>
          </a:bodyPr>
          <a:lstStyle>
            <a:lvl1pPr algn="r">
              <a:defRPr sz="1200" baseline="0">
                <a:latin typeface="Arial" charset="0"/>
              </a:defRPr>
            </a:lvl1pPr>
          </a:lstStyle>
          <a:p>
            <a:pPr>
              <a:defRPr/>
            </a:pPr>
            <a:endParaRPr lang="en-US"/>
          </a:p>
        </p:txBody>
      </p:sp>
      <p:sp>
        <p:nvSpPr>
          <p:cNvPr id="5124" name="Rectangle 4"/>
          <p:cNvSpPr>
            <a:spLocks noGrp="1" noChangeArrowheads="1"/>
          </p:cNvSpPr>
          <p:nvPr>
            <p:ph type="ftr" sz="quarter" idx="2"/>
          </p:nvPr>
        </p:nvSpPr>
        <p:spPr bwMode="auto">
          <a:xfrm>
            <a:off x="0" y="9118600"/>
            <a:ext cx="3168650" cy="481013"/>
          </a:xfrm>
          <a:prstGeom prst="rect">
            <a:avLst/>
          </a:prstGeom>
          <a:noFill/>
          <a:ln w="9525">
            <a:noFill/>
            <a:miter lim="800000"/>
            <a:headEnd/>
            <a:tailEnd/>
          </a:ln>
          <a:effectLst/>
        </p:spPr>
        <p:txBody>
          <a:bodyPr vert="horz" wrap="square" lIns="95017" tIns="47506" rIns="95017" bIns="47506" numCol="1" anchor="b" anchorCtr="0" compatLnSpc="1">
            <a:prstTxWarp prst="textNoShape">
              <a:avLst/>
            </a:prstTxWarp>
          </a:bodyPr>
          <a:lstStyle>
            <a:lvl1pPr>
              <a:defRPr sz="1200" baseline="0">
                <a:latin typeface="Arial" charset="0"/>
              </a:defRPr>
            </a:lvl1pPr>
          </a:lstStyle>
          <a:p>
            <a:pPr>
              <a:defRPr/>
            </a:pPr>
            <a:endParaRPr lang="en-US"/>
          </a:p>
        </p:txBody>
      </p:sp>
      <p:sp>
        <p:nvSpPr>
          <p:cNvPr id="5125" name="Rectangle 5"/>
          <p:cNvSpPr>
            <a:spLocks noGrp="1" noChangeArrowheads="1"/>
          </p:cNvSpPr>
          <p:nvPr>
            <p:ph type="sldNum" sz="quarter" idx="3"/>
          </p:nvPr>
        </p:nvSpPr>
        <p:spPr bwMode="auto">
          <a:xfrm>
            <a:off x="4144963" y="9118600"/>
            <a:ext cx="3168650" cy="481013"/>
          </a:xfrm>
          <a:prstGeom prst="rect">
            <a:avLst/>
          </a:prstGeom>
          <a:noFill/>
          <a:ln w="9525">
            <a:noFill/>
            <a:miter lim="800000"/>
            <a:headEnd/>
            <a:tailEnd/>
          </a:ln>
          <a:effectLst/>
        </p:spPr>
        <p:txBody>
          <a:bodyPr vert="horz" wrap="square" lIns="95017" tIns="47506" rIns="95017" bIns="47506" numCol="1" anchor="b" anchorCtr="0" compatLnSpc="1">
            <a:prstTxWarp prst="textNoShape">
              <a:avLst/>
            </a:prstTxWarp>
          </a:bodyPr>
          <a:lstStyle>
            <a:lvl1pPr algn="r">
              <a:defRPr sz="1200" baseline="0">
                <a:latin typeface="Arial" charset="0"/>
              </a:defRPr>
            </a:lvl1pPr>
          </a:lstStyle>
          <a:p>
            <a:pPr>
              <a:defRPr/>
            </a:pPr>
            <a:fld id="{0146DD3C-0E87-498C-8D00-91D882B7173A}" type="slidenum">
              <a:rPr lang="en-US"/>
              <a:pPr>
                <a:defRPr/>
              </a:pPr>
              <a:t>‹#›</a:t>
            </a:fld>
            <a:endParaRPr lang="en-US" dirty="0"/>
          </a:p>
        </p:txBody>
      </p:sp>
    </p:spTree>
    <p:extLst>
      <p:ext uri="{BB962C8B-B14F-4D97-AF65-F5344CB8AC3E}">
        <p14:creationId xmlns:p14="http://schemas.microsoft.com/office/powerpoint/2010/main" xmlns="" val="4151828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68650" cy="481013"/>
          </a:xfrm>
          <a:prstGeom prst="rect">
            <a:avLst/>
          </a:prstGeom>
          <a:noFill/>
          <a:ln w="9525">
            <a:noFill/>
            <a:miter lim="800000"/>
            <a:headEnd/>
            <a:tailEnd/>
          </a:ln>
          <a:effectLst/>
        </p:spPr>
        <p:txBody>
          <a:bodyPr vert="horz" wrap="square" lIns="96593" tIns="48296" rIns="96593" bIns="48296" numCol="1" anchor="t" anchorCtr="0" compatLnSpc="1">
            <a:prstTxWarp prst="textNoShape">
              <a:avLst/>
            </a:prstTxWarp>
          </a:bodyPr>
          <a:lstStyle>
            <a:lvl1pPr defTabSz="966664">
              <a:defRPr sz="1200" baseline="0">
                <a:latin typeface="Arial" charset="0"/>
              </a:defRPr>
            </a:lvl1pPr>
          </a:lstStyle>
          <a:p>
            <a:pPr>
              <a:defRPr/>
            </a:pPr>
            <a:endParaRPr lang="en-US"/>
          </a:p>
        </p:txBody>
      </p:sp>
      <p:sp>
        <p:nvSpPr>
          <p:cNvPr id="3075" name="Rectangle 3"/>
          <p:cNvSpPr>
            <a:spLocks noGrp="1" noChangeArrowheads="1"/>
          </p:cNvSpPr>
          <p:nvPr>
            <p:ph type="dt" idx="1"/>
          </p:nvPr>
        </p:nvSpPr>
        <p:spPr bwMode="auto">
          <a:xfrm>
            <a:off x="4144963" y="0"/>
            <a:ext cx="3168650" cy="481013"/>
          </a:xfrm>
          <a:prstGeom prst="rect">
            <a:avLst/>
          </a:prstGeom>
          <a:noFill/>
          <a:ln w="9525">
            <a:noFill/>
            <a:miter lim="800000"/>
            <a:headEnd/>
            <a:tailEnd/>
          </a:ln>
          <a:effectLst/>
        </p:spPr>
        <p:txBody>
          <a:bodyPr vert="horz" wrap="square" lIns="96593" tIns="48296" rIns="96593" bIns="48296" numCol="1" anchor="t" anchorCtr="0" compatLnSpc="1">
            <a:prstTxWarp prst="textNoShape">
              <a:avLst/>
            </a:prstTxWarp>
          </a:bodyPr>
          <a:lstStyle>
            <a:lvl1pPr algn="r" defTabSz="966664">
              <a:defRPr sz="1200" baseline="0">
                <a:latin typeface="Arial"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555750" y="717550"/>
            <a:ext cx="4203700" cy="3603625"/>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6593" tIns="48296" rIns="96593" bIns="4829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9118600"/>
            <a:ext cx="3168650" cy="481013"/>
          </a:xfrm>
          <a:prstGeom prst="rect">
            <a:avLst/>
          </a:prstGeom>
          <a:noFill/>
          <a:ln w="9525">
            <a:noFill/>
            <a:miter lim="800000"/>
            <a:headEnd/>
            <a:tailEnd/>
          </a:ln>
          <a:effectLst/>
        </p:spPr>
        <p:txBody>
          <a:bodyPr vert="horz" wrap="square" lIns="96593" tIns="48296" rIns="96593" bIns="48296" numCol="1" anchor="b" anchorCtr="0" compatLnSpc="1">
            <a:prstTxWarp prst="textNoShape">
              <a:avLst/>
            </a:prstTxWarp>
          </a:bodyPr>
          <a:lstStyle>
            <a:lvl1pPr defTabSz="966664">
              <a:defRPr sz="1200" baseline="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4144963" y="9118600"/>
            <a:ext cx="3168650" cy="481013"/>
          </a:xfrm>
          <a:prstGeom prst="rect">
            <a:avLst/>
          </a:prstGeom>
          <a:noFill/>
          <a:ln w="9525">
            <a:noFill/>
            <a:miter lim="800000"/>
            <a:headEnd/>
            <a:tailEnd/>
          </a:ln>
          <a:effectLst/>
        </p:spPr>
        <p:txBody>
          <a:bodyPr vert="horz" wrap="square" lIns="96593" tIns="48296" rIns="96593" bIns="48296" numCol="1" anchor="b" anchorCtr="0" compatLnSpc="1">
            <a:prstTxWarp prst="textNoShape">
              <a:avLst/>
            </a:prstTxWarp>
          </a:bodyPr>
          <a:lstStyle>
            <a:lvl1pPr algn="r" defTabSz="966664">
              <a:defRPr sz="1200" baseline="0">
                <a:latin typeface="Arial" charset="0"/>
              </a:defRPr>
            </a:lvl1pPr>
          </a:lstStyle>
          <a:p>
            <a:pPr>
              <a:defRPr/>
            </a:pPr>
            <a:fld id="{3433E834-9C59-4610-BD1F-008FBA703657}" type="slidenum">
              <a:rPr lang="en-US"/>
              <a:pPr>
                <a:defRPr/>
              </a:pPr>
              <a:t>‹#›</a:t>
            </a:fld>
            <a:endParaRPr lang="en-US" dirty="0"/>
          </a:p>
        </p:txBody>
      </p:sp>
    </p:spTree>
    <p:extLst>
      <p:ext uri="{BB962C8B-B14F-4D97-AF65-F5344CB8AC3E}">
        <p14:creationId xmlns:p14="http://schemas.microsoft.com/office/powerpoint/2010/main" xmlns="" val="25501933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charset="0"/>
        <a:ea typeface="+mn-ea"/>
        <a:cs typeface="+mn-cs"/>
      </a:defRPr>
    </a:lvl1pPr>
    <a:lvl2pPr marL="423863" algn="l" rtl="0" eaLnBrk="0" fontAlgn="base" hangingPunct="0">
      <a:spcBef>
        <a:spcPct val="30000"/>
      </a:spcBef>
      <a:spcAft>
        <a:spcPct val="0"/>
      </a:spcAft>
      <a:defRPr sz="1100" kern="1200">
        <a:solidFill>
          <a:schemeClr val="tx1"/>
        </a:solidFill>
        <a:latin typeface="Arial" charset="0"/>
        <a:ea typeface="+mn-ea"/>
        <a:cs typeface="+mn-cs"/>
      </a:defRPr>
    </a:lvl2pPr>
    <a:lvl3pPr marL="847725" algn="l" rtl="0" eaLnBrk="0" fontAlgn="base" hangingPunct="0">
      <a:spcBef>
        <a:spcPct val="30000"/>
      </a:spcBef>
      <a:spcAft>
        <a:spcPct val="0"/>
      </a:spcAft>
      <a:defRPr sz="1100" kern="1200">
        <a:solidFill>
          <a:schemeClr val="tx1"/>
        </a:solidFill>
        <a:latin typeface="Arial" charset="0"/>
        <a:ea typeface="+mn-ea"/>
        <a:cs typeface="+mn-cs"/>
      </a:defRPr>
    </a:lvl3pPr>
    <a:lvl4pPr marL="1273175" algn="l" rtl="0" eaLnBrk="0" fontAlgn="base" hangingPunct="0">
      <a:spcBef>
        <a:spcPct val="30000"/>
      </a:spcBef>
      <a:spcAft>
        <a:spcPct val="0"/>
      </a:spcAft>
      <a:defRPr sz="1100" kern="1200">
        <a:solidFill>
          <a:schemeClr val="tx1"/>
        </a:solidFill>
        <a:latin typeface="Arial" charset="0"/>
        <a:ea typeface="+mn-ea"/>
        <a:cs typeface="+mn-cs"/>
      </a:defRPr>
    </a:lvl4pPr>
    <a:lvl5pPr marL="1697038" algn="l" rtl="0" eaLnBrk="0" fontAlgn="base" hangingPunct="0">
      <a:spcBef>
        <a:spcPct val="30000"/>
      </a:spcBef>
      <a:spcAft>
        <a:spcPct val="0"/>
      </a:spcAft>
      <a:defRPr sz="1100" kern="1200">
        <a:solidFill>
          <a:schemeClr val="tx1"/>
        </a:solidFill>
        <a:latin typeface="Arial" charset="0"/>
        <a:ea typeface="+mn-ea"/>
        <a:cs typeface="+mn-cs"/>
      </a:defRPr>
    </a:lvl5pPr>
    <a:lvl6pPr marL="2122551" algn="l" defTabSz="849020" rtl="0" eaLnBrk="1" latinLnBrk="0" hangingPunct="1">
      <a:defRPr sz="1100" kern="1200">
        <a:solidFill>
          <a:schemeClr val="tx1"/>
        </a:solidFill>
        <a:latin typeface="+mn-lt"/>
        <a:ea typeface="+mn-ea"/>
        <a:cs typeface="+mn-cs"/>
      </a:defRPr>
    </a:lvl6pPr>
    <a:lvl7pPr marL="2547061" algn="l" defTabSz="849020" rtl="0" eaLnBrk="1" latinLnBrk="0" hangingPunct="1">
      <a:defRPr sz="1100" kern="1200">
        <a:solidFill>
          <a:schemeClr val="tx1"/>
        </a:solidFill>
        <a:latin typeface="+mn-lt"/>
        <a:ea typeface="+mn-ea"/>
        <a:cs typeface="+mn-cs"/>
      </a:defRPr>
    </a:lvl7pPr>
    <a:lvl8pPr marL="2971571" algn="l" defTabSz="849020" rtl="0" eaLnBrk="1" latinLnBrk="0" hangingPunct="1">
      <a:defRPr sz="1100" kern="1200">
        <a:solidFill>
          <a:schemeClr val="tx1"/>
        </a:solidFill>
        <a:latin typeface="+mn-lt"/>
        <a:ea typeface="+mn-ea"/>
        <a:cs typeface="+mn-cs"/>
      </a:defRPr>
    </a:lvl8pPr>
    <a:lvl9pPr marL="3396082" algn="l" defTabSz="849020"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p>
            <a:pPr defTabSz="965200"/>
            <a:fld id="{627675CD-2011-43A1-AE75-76BB69BF2A9F}" type="slidenum">
              <a:rPr lang="en-US" altLang="en-US" smtClean="0"/>
              <a:pPr defTabSz="965200"/>
              <a:t>1</a:t>
            </a:fld>
            <a:endParaRPr lang="en-US" altLang="en-US" smtClean="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a:ln/>
        </p:spPr>
        <p:txBody>
          <a:bodyPr/>
          <a:lstStyle/>
          <a:p>
            <a:pPr eaLnBrk="1" hangingPunct="1"/>
            <a:endParaRPr lang="en-US"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8102" y="10226675"/>
            <a:ext cx="34197396" cy="7054850"/>
          </a:xfrm>
        </p:spPr>
        <p:txBody>
          <a:bodyPr/>
          <a:lstStyle/>
          <a:p>
            <a:r>
              <a:rPr lang="en-US" smtClean="0"/>
              <a:t>Click to edit Master title style</a:t>
            </a:r>
            <a:endParaRPr lang="en-US"/>
          </a:p>
        </p:txBody>
      </p:sp>
      <p:sp>
        <p:nvSpPr>
          <p:cNvPr id="3" name="Subtitle 2"/>
          <p:cNvSpPr>
            <a:spLocks noGrp="1"/>
          </p:cNvSpPr>
          <p:nvPr>
            <p:ph type="subTitle" idx="1"/>
          </p:nvPr>
        </p:nvSpPr>
        <p:spPr>
          <a:xfrm>
            <a:off x="6034750" y="18653126"/>
            <a:ext cx="28164102" cy="8413750"/>
          </a:xfrm>
        </p:spPr>
        <p:txBody>
          <a:bodyPr/>
          <a:lstStyle>
            <a:lvl1pPr marL="0" indent="0" algn="ctr">
              <a:buNone/>
              <a:defRPr/>
            </a:lvl1pPr>
            <a:lvl2pPr marL="424510" indent="0" algn="ctr">
              <a:buNone/>
              <a:defRPr/>
            </a:lvl2pPr>
            <a:lvl3pPr marL="849020" indent="0" algn="ctr">
              <a:buNone/>
              <a:defRPr/>
            </a:lvl3pPr>
            <a:lvl4pPr marL="1273531" indent="0" algn="ctr">
              <a:buNone/>
              <a:defRPr/>
            </a:lvl4pPr>
            <a:lvl5pPr marL="1698041" indent="0" algn="ctr">
              <a:buNone/>
              <a:defRPr/>
            </a:lvl5pPr>
            <a:lvl6pPr marL="2122551" indent="0" algn="ctr">
              <a:buNone/>
              <a:defRPr/>
            </a:lvl6pPr>
            <a:lvl7pPr marL="2547061" indent="0" algn="ctr">
              <a:buNone/>
              <a:defRPr/>
            </a:lvl7pPr>
            <a:lvl8pPr marL="2971571" indent="0" algn="ctr">
              <a:buNone/>
              <a:defRPr/>
            </a:lvl8pPr>
            <a:lvl9pPr marL="3396082"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DD9EF18-D445-4C1C-B5EB-69E320839D22}"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58AB54-751C-4849-9AA4-642F64FC542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169653" y="1317625"/>
            <a:ext cx="9052851" cy="280876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011098" y="1317625"/>
            <a:ext cx="27018854" cy="280876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D28FD82-AC40-4EE2-998B-C1F88C553AE2}"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B49C7C0-7007-4D93-BF7F-4DD83DCD5228}"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5" y="21153439"/>
            <a:ext cx="34198852" cy="6537325"/>
          </a:xfrm>
        </p:spPr>
        <p:txBody>
          <a:bodyPr anchor="t"/>
          <a:lstStyle>
            <a:lvl1pPr algn="l">
              <a:defRPr sz="3700" b="1" cap="all"/>
            </a:lvl1pPr>
          </a:lstStyle>
          <a:p>
            <a:r>
              <a:rPr lang="en-US" smtClean="0"/>
              <a:t>Click to edit Master title style</a:t>
            </a:r>
            <a:endParaRPr lang="en-US"/>
          </a:p>
        </p:txBody>
      </p:sp>
      <p:sp>
        <p:nvSpPr>
          <p:cNvPr id="3" name="Text Placeholder 2"/>
          <p:cNvSpPr>
            <a:spLocks noGrp="1"/>
          </p:cNvSpPr>
          <p:nvPr>
            <p:ph type="body" idx="1"/>
          </p:nvPr>
        </p:nvSpPr>
        <p:spPr>
          <a:xfrm>
            <a:off x="3178175" y="13952538"/>
            <a:ext cx="34198852" cy="7200900"/>
          </a:xfrm>
        </p:spPr>
        <p:txBody>
          <a:bodyPr anchor="b"/>
          <a:lstStyle>
            <a:lvl1pPr marL="0" indent="0">
              <a:buNone/>
              <a:defRPr sz="1900"/>
            </a:lvl1pPr>
            <a:lvl2pPr marL="424510" indent="0">
              <a:buNone/>
              <a:defRPr sz="1700"/>
            </a:lvl2pPr>
            <a:lvl3pPr marL="849020" indent="0">
              <a:buNone/>
              <a:defRPr sz="1500"/>
            </a:lvl3pPr>
            <a:lvl4pPr marL="1273531" indent="0">
              <a:buNone/>
              <a:defRPr sz="1300"/>
            </a:lvl4pPr>
            <a:lvl5pPr marL="1698041" indent="0">
              <a:buNone/>
              <a:defRPr sz="1300"/>
            </a:lvl5pPr>
            <a:lvl6pPr marL="2122551" indent="0">
              <a:buNone/>
              <a:defRPr sz="1300"/>
            </a:lvl6pPr>
            <a:lvl7pPr marL="2547061" indent="0">
              <a:buNone/>
              <a:defRPr sz="1300"/>
            </a:lvl7pPr>
            <a:lvl8pPr marL="2971571" indent="0">
              <a:buNone/>
              <a:defRPr sz="1300"/>
            </a:lvl8pPr>
            <a:lvl9pPr marL="3396082" indent="0">
              <a:buNone/>
              <a:defRPr sz="13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4AE05CC-8E7C-4072-ABA2-0569002D730D}"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011098" y="7680325"/>
            <a:ext cx="18035852" cy="21724938"/>
          </a:xfrm>
        </p:spPr>
        <p:txBody>
          <a:bodyPr/>
          <a:lstStyle>
            <a:lvl1pPr>
              <a:defRPr sz="2600"/>
            </a:lvl1pPr>
            <a:lvl2pPr>
              <a:defRPr sz="22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186651" y="7680325"/>
            <a:ext cx="18035852" cy="21724938"/>
          </a:xfrm>
        </p:spPr>
        <p:txBody>
          <a:bodyPr/>
          <a:lstStyle>
            <a:lvl1pPr>
              <a:defRPr sz="2600"/>
            </a:lvl1pPr>
            <a:lvl2pPr>
              <a:defRPr sz="22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5BB08F-E45C-42BA-8F8F-9068CB8E7240}"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11099" y="7369176"/>
            <a:ext cx="17776825" cy="3070225"/>
          </a:xfrm>
        </p:spPr>
        <p:txBody>
          <a:bodyPr anchor="b"/>
          <a:lstStyle>
            <a:lvl1pPr marL="0" indent="0">
              <a:buNone/>
              <a:defRPr sz="2200" b="1"/>
            </a:lvl1pPr>
            <a:lvl2pPr marL="424510" indent="0">
              <a:buNone/>
              <a:defRPr sz="1900" b="1"/>
            </a:lvl2pPr>
            <a:lvl3pPr marL="849020" indent="0">
              <a:buNone/>
              <a:defRPr sz="1700" b="1"/>
            </a:lvl3pPr>
            <a:lvl4pPr marL="1273531" indent="0">
              <a:buNone/>
              <a:defRPr sz="1500" b="1"/>
            </a:lvl4pPr>
            <a:lvl5pPr marL="1698041" indent="0">
              <a:buNone/>
              <a:defRPr sz="1500" b="1"/>
            </a:lvl5pPr>
            <a:lvl6pPr marL="2122551" indent="0">
              <a:buNone/>
              <a:defRPr sz="1500" b="1"/>
            </a:lvl6pPr>
            <a:lvl7pPr marL="2547061" indent="0">
              <a:buNone/>
              <a:defRPr sz="1500" b="1"/>
            </a:lvl7pPr>
            <a:lvl8pPr marL="2971571" indent="0">
              <a:buNone/>
              <a:defRPr sz="1500" b="1"/>
            </a:lvl8pPr>
            <a:lvl9pPr marL="3396082"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2011099" y="10439401"/>
            <a:ext cx="17776825" cy="18965863"/>
          </a:xfrm>
        </p:spPr>
        <p:txBody>
          <a:bodyPr/>
          <a:lstStyle>
            <a:lvl1pPr>
              <a:defRPr sz="22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438403" y="7369176"/>
            <a:ext cx="17784101" cy="3070225"/>
          </a:xfrm>
        </p:spPr>
        <p:txBody>
          <a:bodyPr anchor="b"/>
          <a:lstStyle>
            <a:lvl1pPr marL="0" indent="0">
              <a:buNone/>
              <a:defRPr sz="2200" b="1"/>
            </a:lvl1pPr>
            <a:lvl2pPr marL="424510" indent="0">
              <a:buNone/>
              <a:defRPr sz="1900" b="1"/>
            </a:lvl2pPr>
            <a:lvl3pPr marL="849020" indent="0">
              <a:buNone/>
              <a:defRPr sz="1700" b="1"/>
            </a:lvl3pPr>
            <a:lvl4pPr marL="1273531" indent="0">
              <a:buNone/>
              <a:defRPr sz="1500" b="1"/>
            </a:lvl4pPr>
            <a:lvl5pPr marL="1698041" indent="0">
              <a:buNone/>
              <a:defRPr sz="1500" b="1"/>
            </a:lvl5pPr>
            <a:lvl6pPr marL="2122551" indent="0">
              <a:buNone/>
              <a:defRPr sz="1500" b="1"/>
            </a:lvl6pPr>
            <a:lvl7pPr marL="2547061" indent="0">
              <a:buNone/>
              <a:defRPr sz="1500" b="1"/>
            </a:lvl7pPr>
            <a:lvl8pPr marL="2971571" indent="0">
              <a:buNone/>
              <a:defRPr sz="1500" b="1"/>
            </a:lvl8pPr>
            <a:lvl9pPr marL="3396082"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20438403" y="10439401"/>
            <a:ext cx="17784101" cy="18965863"/>
          </a:xfrm>
        </p:spPr>
        <p:txBody>
          <a:bodyPr/>
          <a:lstStyle>
            <a:lvl1pPr>
              <a:defRPr sz="22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B52E4DE-D7ED-4187-AF53-A3E02A815BAC}"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4BB48DE-6B51-4F4B-87AD-883277D52860}"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BDD09F7-A108-4E19-8582-D6A6A4EED640}"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099" y="1311275"/>
            <a:ext cx="13236575" cy="5576888"/>
          </a:xfrm>
        </p:spPr>
        <p:txBody>
          <a:bodyPr anchor="b"/>
          <a:lstStyle>
            <a:lvl1pPr algn="l">
              <a:defRPr sz="1900" b="1"/>
            </a:lvl1pPr>
          </a:lstStyle>
          <a:p>
            <a:r>
              <a:rPr lang="en-US" smtClean="0"/>
              <a:t>Click to edit Master title style</a:t>
            </a:r>
            <a:endParaRPr lang="en-US"/>
          </a:p>
        </p:txBody>
      </p:sp>
      <p:sp>
        <p:nvSpPr>
          <p:cNvPr id="3" name="Content Placeholder 2"/>
          <p:cNvSpPr>
            <a:spLocks noGrp="1"/>
          </p:cNvSpPr>
          <p:nvPr>
            <p:ph idx="1"/>
          </p:nvPr>
        </p:nvSpPr>
        <p:spPr>
          <a:xfrm>
            <a:off x="15730802" y="1311275"/>
            <a:ext cx="22491700" cy="28093988"/>
          </a:xfrm>
        </p:spPr>
        <p:txBody>
          <a:bodyPr/>
          <a:lstStyle>
            <a:lvl1pPr>
              <a:defRPr sz="3000"/>
            </a:lvl1pPr>
            <a:lvl2pPr>
              <a:defRPr sz="26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11099" y="6888163"/>
            <a:ext cx="13236575" cy="22517100"/>
          </a:xfrm>
        </p:spPr>
        <p:txBody>
          <a:bodyPr/>
          <a:lstStyle>
            <a:lvl1pPr marL="0" indent="0">
              <a:buNone/>
              <a:defRPr sz="1300"/>
            </a:lvl1pPr>
            <a:lvl2pPr marL="424510" indent="0">
              <a:buNone/>
              <a:defRPr sz="1100"/>
            </a:lvl2pPr>
            <a:lvl3pPr marL="849020" indent="0">
              <a:buNone/>
              <a:defRPr sz="900"/>
            </a:lvl3pPr>
            <a:lvl4pPr marL="1273531" indent="0">
              <a:buNone/>
              <a:defRPr sz="800"/>
            </a:lvl4pPr>
            <a:lvl5pPr marL="1698041" indent="0">
              <a:buNone/>
              <a:defRPr sz="800"/>
            </a:lvl5pPr>
            <a:lvl6pPr marL="2122551" indent="0">
              <a:buNone/>
              <a:defRPr sz="800"/>
            </a:lvl6pPr>
            <a:lvl7pPr marL="2547061" indent="0">
              <a:buNone/>
              <a:defRPr sz="800"/>
            </a:lvl7pPr>
            <a:lvl8pPr marL="2971571" indent="0">
              <a:buNone/>
              <a:defRPr sz="800"/>
            </a:lvl8pPr>
            <a:lvl9pPr marL="3396082" indent="0">
              <a:buNone/>
              <a:defRPr sz="8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DA12C7-ACE3-4830-B800-0BDEC851580E}"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5776" y="23042564"/>
            <a:ext cx="24140451" cy="2720975"/>
          </a:xfrm>
        </p:spPr>
        <p:txBody>
          <a:bodyPr anchor="b"/>
          <a:lstStyle>
            <a:lvl1pPr algn="l">
              <a:defRPr sz="1900" b="1"/>
            </a:lvl1pPr>
          </a:lstStyle>
          <a:p>
            <a:r>
              <a:rPr lang="en-US" smtClean="0"/>
              <a:t>Click to edit Master title style</a:t>
            </a:r>
            <a:endParaRPr lang="en-US"/>
          </a:p>
        </p:txBody>
      </p:sp>
      <p:sp>
        <p:nvSpPr>
          <p:cNvPr id="3" name="Picture Placeholder 2"/>
          <p:cNvSpPr>
            <a:spLocks noGrp="1"/>
          </p:cNvSpPr>
          <p:nvPr>
            <p:ph type="pic" idx="1"/>
          </p:nvPr>
        </p:nvSpPr>
        <p:spPr>
          <a:xfrm>
            <a:off x="7885776" y="2941638"/>
            <a:ext cx="24140451" cy="19750087"/>
          </a:xfrm>
        </p:spPr>
        <p:txBody>
          <a:bodyPr/>
          <a:lstStyle>
            <a:lvl1pPr marL="0" indent="0">
              <a:buNone/>
              <a:defRPr sz="3000"/>
            </a:lvl1pPr>
            <a:lvl2pPr marL="424510" indent="0">
              <a:buNone/>
              <a:defRPr sz="2600"/>
            </a:lvl2pPr>
            <a:lvl3pPr marL="849020" indent="0">
              <a:buNone/>
              <a:defRPr sz="2200"/>
            </a:lvl3pPr>
            <a:lvl4pPr marL="1273531" indent="0">
              <a:buNone/>
              <a:defRPr sz="1900"/>
            </a:lvl4pPr>
            <a:lvl5pPr marL="1698041" indent="0">
              <a:buNone/>
              <a:defRPr sz="1900"/>
            </a:lvl5pPr>
            <a:lvl6pPr marL="2122551" indent="0">
              <a:buNone/>
              <a:defRPr sz="1900"/>
            </a:lvl6pPr>
            <a:lvl7pPr marL="2547061" indent="0">
              <a:buNone/>
              <a:defRPr sz="1900"/>
            </a:lvl7pPr>
            <a:lvl8pPr marL="2971571" indent="0">
              <a:buNone/>
              <a:defRPr sz="1900"/>
            </a:lvl8pPr>
            <a:lvl9pPr marL="3396082" indent="0">
              <a:buNone/>
              <a:defRPr sz="1900"/>
            </a:lvl9pPr>
          </a:lstStyle>
          <a:p>
            <a:pPr lvl="0"/>
            <a:endParaRPr lang="en-US" noProof="0" dirty="0" smtClean="0"/>
          </a:p>
        </p:txBody>
      </p:sp>
      <p:sp>
        <p:nvSpPr>
          <p:cNvPr id="4" name="Text Placeholder 3"/>
          <p:cNvSpPr>
            <a:spLocks noGrp="1"/>
          </p:cNvSpPr>
          <p:nvPr>
            <p:ph type="body" sz="half" idx="2"/>
          </p:nvPr>
        </p:nvSpPr>
        <p:spPr>
          <a:xfrm>
            <a:off x="7885776" y="25763539"/>
            <a:ext cx="24140451" cy="3862387"/>
          </a:xfrm>
        </p:spPr>
        <p:txBody>
          <a:bodyPr/>
          <a:lstStyle>
            <a:lvl1pPr marL="0" indent="0">
              <a:buNone/>
              <a:defRPr sz="1300"/>
            </a:lvl1pPr>
            <a:lvl2pPr marL="424510" indent="0">
              <a:buNone/>
              <a:defRPr sz="1100"/>
            </a:lvl2pPr>
            <a:lvl3pPr marL="849020" indent="0">
              <a:buNone/>
              <a:defRPr sz="900"/>
            </a:lvl3pPr>
            <a:lvl4pPr marL="1273531" indent="0">
              <a:buNone/>
              <a:defRPr sz="800"/>
            </a:lvl4pPr>
            <a:lvl5pPr marL="1698041" indent="0">
              <a:buNone/>
              <a:defRPr sz="800"/>
            </a:lvl5pPr>
            <a:lvl6pPr marL="2122551" indent="0">
              <a:buNone/>
              <a:defRPr sz="800"/>
            </a:lvl6pPr>
            <a:lvl7pPr marL="2547061" indent="0">
              <a:buNone/>
              <a:defRPr sz="800"/>
            </a:lvl7pPr>
            <a:lvl8pPr marL="2971571" indent="0">
              <a:buNone/>
              <a:defRPr sz="800"/>
            </a:lvl8pPr>
            <a:lvl9pPr marL="3396082" indent="0">
              <a:buNone/>
              <a:defRPr sz="8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A9BC455-4E74-4F1C-9252-B2FF9A4E0E49}"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9933">
            <a:alpha val="12941"/>
          </a:srgb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19288" y="1317625"/>
            <a:ext cx="34566225" cy="5486400"/>
          </a:xfrm>
          <a:prstGeom prst="rect">
            <a:avLst/>
          </a:prstGeom>
          <a:noFill/>
          <a:ln w="9525">
            <a:noFill/>
            <a:miter lim="800000"/>
            <a:headEnd/>
            <a:tailEnd/>
          </a:ln>
        </p:spPr>
        <p:txBody>
          <a:bodyPr vert="horz" wrap="square" lIns="407530" tIns="203765" rIns="407530" bIns="203765"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1919288" y="7680325"/>
            <a:ext cx="34566225" cy="21724938"/>
          </a:xfrm>
          <a:prstGeom prst="rect">
            <a:avLst/>
          </a:prstGeom>
          <a:noFill/>
          <a:ln w="9525">
            <a:noFill/>
            <a:miter lim="800000"/>
            <a:headEnd/>
            <a:tailEnd/>
          </a:ln>
        </p:spPr>
        <p:txBody>
          <a:bodyPr vert="horz" wrap="square" lIns="407530" tIns="203765" rIns="407530" bIns="203765"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1919288" y="29976763"/>
            <a:ext cx="8963025" cy="2286000"/>
          </a:xfrm>
          <a:prstGeom prst="rect">
            <a:avLst/>
          </a:prstGeom>
          <a:noFill/>
          <a:ln w="9525">
            <a:noFill/>
            <a:miter lim="800000"/>
            <a:headEnd/>
            <a:tailEnd/>
          </a:ln>
          <a:effectLst/>
        </p:spPr>
        <p:txBody>
          <a:bodyPr vert="horz" wrap="square" lIns="407530" tIns="203765" rIns="407530" bIns="203765" numCol="1" anchor="t" anchorCtr="0" compatLnSpc="1">
            <a:prstTxWarp prst="textNoShape">
              <a:avLst/>
            </a:prstTxWarp>
          </a:bodyPr>
          <a:lstStyle>
            <a:lvl1pPr>
              <a:defRPr sz="6200" baseline="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13120688" y="29976763"/>
            <a:ext cx="12163425" cy="2286000"/>
          </a:xfrm>
          <a:prstGeom prst="rect">
            <a:avLst/>
          </a:prstGeom>
          <a:noFill/>
          <a:ln w="9525">
            <a:noFill/>
            <a:miter lim="800000"/>
            <a:headEnd/>
            <a:tailEnd/>
          </a:ln>
          <a:effectLst/>
        </p:spPr>
        <p:txBody>
          <a:bodyPr vert="horz" wrap="square" lIns="407530" tIns="203765" rIns="407530" bIns="203765" numCol="1" anchor="t" anchorCtr="0" compatLnSpc="1">
            <a:prstTxWarp prst="textNoShape">
              <a:avLst/>
            </a:prstTxWarp>
          </a:bodyPr>
          <a:lstStyle>
            <a:lvl1pPr algn="ctr">
              <a:defRPr sz="6200" baseline="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27522488" y="29976763"/>
            <a:ext cx="8963025" cy="2286000"/>
          </a:xfrm>
          <a:prstGeom prst="rect">
            <a:avLst/>
          </a:prstGeom>
          <a:noFill/>
          <a:ln w="9525">
            <a:noFill/>
            <a:miter lim="800000"/>
            <a:headEnd/>
            <a:tailEnd/>
          </a:ln>
          <a:effectLst/>
        </p:spPr>
        <p:txBody>
          <a:bodyPr vert="horz" wrap="square" lIns="407530" tIns="203765" rIns="407530" bIns="203765" numCol="1" anchor="t" anchorCtr="0" compatLnSpc="1">
            <a:prstTxWarp prst="textNoShape">
              <a:avLst/>
            </a:prstTxWarp>
          </a:bodyPr>
          <a:lstStyle>
            <a:lvl1pPr algn="r">
              <a:defRPr sz="6200" baseline="0">
                <a:latin typeface="Arial" charset="0"/>
              </a:defRPr>
            </a:lvl1pPr>
          </a:lstStyle>
          <a:p>
            <a:pPr>
              <a:defRPr/>
            </a:pPr>
            <a:fld id="{732666FC-B0C4-4DF1-9412-CAC80738773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75113" rtl="0" eaLnBrk="0" fontAlgn="base" hangingPunct="0">
        <a:spcBef>
          <a:spcPct val="0"/>
        </a:spcBef>
        <a:spcAft>
          <a:spcPct val="0"/>
        </a:spcAft>
        <a:defRPr sz="19600">
          <a:solidFill>
            <a:schemeClr val="tx2"/>
          </a:solidFill>
          <a:latin typeface="+mj-lt"/>
          <a:ea typeface="+mj-ea"/>
          <a:cs typeface="+mj-cs"/>
        </a:defRPr>
      </a:lvl1pPr>
      <a:lvl2pPr algn="ctr" defTabSz="4075113" rtl="0" eaLnBrk="0" fontAlgn="base" hangingPunct="0">
        <a:spcBef>
          <a:spcPct val="0"/>
        </a:spcBef>
        <a:spcAft>
          <a:spcPct val="0"/>
        </a:spcAft>
        <a:defRPr sz="19600">
          <a:solidFill>
            <a:schemeClr val="tx2"/>
          </a:solidFill>
          <a:latin typeface="Arial" charset="0"/>
        </a:defRPr>
      </a:lvl2pPr>
      <a:lvl3pPr algn="ctr" defTabSz="4075113" rtl="0" eaLnBrk="0" fontAlgn="base" hangingPunct="0">
        <a:spcBef>
          <a:spcPct val="0"/>
        </a:spcBef>
        <a:spcAft>
          <a:spcPct val="0"/>
        </a:spcAft>
        <a:defRPr sz="19600">
          <a:solidFill>
            <a:schemeClr val="tx2"/>
          </a:solidFill>
          <a:latin typeface="Arial" charset="0"/>
        </a:defRPr>
      </a:lvl3pPr>
      <a:lvl4pPr algn="ctr" defTabSz="4075113" rtl="0" eaLnBrk="0" fontAlgn="base" hangingPunct="0">
        <a:spcBef>
          <a:spcPct val="0"/>
        </a:spcBef>
        <a:spcAft>
          <a:spcPct val="0"/>
        </a:spcAft>
        <a:defRPr sz="19600">
          <a:solidFill>
            <a:schemeClr val="tx2"/>
          </a:solidFill>
          <a:latin typeface="Arial" charset="0"/>
        </a:defRPr>
      </a:lvl4pPr>
      <a:lvl5pPr algn="ctr" defTabSz="4075113" rtl="0" eaLnBrk="0" fontAlgn="base" hangingPunct="0">
        <a:spcBef>
          <a:spcPct val="0"/>
        </a:spcBef>
        <a:spcAft>
          <a:spcPct val="0"/>
        </a:spcAft>
        <a:defRPr sz="19600">
          <a:solidFill>
            <a:schemeClr val="tx2"/>
          </a:solidFill>
          <a:latin typeface="Arial" charset="0"/>
        </a:defRPr>
      </a:lvl5pPr>
      <a:lvl6pPr marL="424510" algn="ctr" defTabSz="4075593" rtl="0" fontAlgn="base">
        <a:spcBef>
          <a:spcPct val="0"/>
        </a:spcBef>
        <a:spcAft>
          <a:spcPct val="0"/>
        </a:spcAft>
        <a:defRPr sz="19600">
          <a:solidFill>
            <a:schemeClr val="tx2"/>
          </a:solidFill>
          <a:latin typeface="Arial" charset="0"/>
        </a:defRPr>
      </a:lvl6pPr>
      <a:lvl7pPr marL="849020" algn="ctr" defTabSz="4075593" rtl="0" fontAlgn="base">
        <a:spcBef>
          <a:spcPct val="0"/>
        </a:spcBef>
        <a:spcAft>
          <a:spcPct val="0"/>
        </a:spcAft>
        <a:defRPr sz="19600">
          <a:solidFill>
            <a:schemeClr val="tx2"/>
          </a:solidFill>
          <a:latin typeface="Arial" charset="0"/>
        </a:defRPr>
      </a:lvl7pPr>
      <a:lvl8pPr marL="1273531" algn="ctr" defTabSz="4075593" rtl="0" fontAlgn="base">
        <a:spcBef>
          <a:spcPct val="0"/>
        </a:spcBef>
        <a:spcAft>
          <a:spcPct val="0"/>
        </a:spcAft>
        <a:defRPr sz="19600">
          <a:solidFill>
            <a:schemeClr val="tx2"/>
          </a:solidFill>
          <a:latin typeface="Arial" charset="0"/>
        </a:defRPr>
      </a:lvl8pPr>
      <a:lvl9pPr marL="1698041" algn="ctr" defTabSz="4075593" rtl="0" fontAlgn="base">
        <a:spcBef>
          <a:spcPct val="0"/>
        </a:spcBef>
        <a:spcAft>
          <a:spcPct val="0"/>
        </a:spcAft>
        <a:defRPr sz="19600">
          <a:solidFill>
            <a:schemeClr val="tx2"/>
          </a:solidFill>
          <a:latin typeface="Arial" charset="0"/>
        </a:defRPr>
      </a:lvl9pPr>
    </p:titleStyle>
    <p:bodyStyle>
      <a:lvl1pPr marL="1527175" indent="-1527175" algn="l" defTabSz="4075113" rtl="0" eaLnBrk="0" fontAlgn="base" hangingPunct="0">
        <a:spcBef>
          <a:spcPct val="20000"/>
        </a:spcBef>
        <a:spcAft>
          <a:spcPct val="0"/>
        </a:spcAft>
        <a:buChar char="•"/>
        <a:defRPr sz="14300">
          <a:solidFill>
            <a:schemeClr val="tx1"/>
          </a:solidFill>
          <a:latin typeface="+mn-lt"/>
          <a:ea typeface="+mn-ea"/>
          <a:cs typeface="+mn-cs"/>
        </a:defRPr>
      </a:lvl1pPr>
      <a:lvl2pPr marL="3309938" indent="-1273175" algn="l" defTabSz="4075113" rtl="0" eaLnBrk="0" fontAlgn="base" hangingPunct="0">
        <a:spcBef>
          <a:spcPct val="20000"/>
        </a:spcBef>
        <a:spcAft>
          <a:spcPct val="0"/>
        </a:spcAft>
        <a:buChar char="–"/>
        <a:defRPr sz="12400">
          <a:solidFill>
            <a:schemeClr val="tx1"/>
          </a:solidFill>
          <a:latin typeface="+mn-lt"/>
        </a:defRPr>
      </a:lvl2pPr>
      <a:lvl3pPr marL="5092700" indent="-1017588" algn="l" defTabSz="4075113" rtl="0" eaLnBrk="0" fontAlgn="base" hangingPunct="0">
        <a:spcBef>
          <a:spcPct val="20000"/>
        </a:spcBef>
        <a:spcAft>
          <a:spcPct val="0"/>
        </a:spcAft>
        <a:buChar char="•"/>
        <a:defRPr sz="10700">
          <a:solidFill>
            <a:schemeClr val="tx1"/>
          </a:solidFill>
          <a:latin typeface="+mn-lt"/>
        </a:defRPr>
      </a:lvl3pPr>
      <a:lvl4pPr marL="7131050" indent="-1017588" algn="l" defTabSz="4075113" rtl="0" eaLnBrk="0" fontAlgn="base" hangingPunct="0">
        <a:spcBef>
          <a:spcPct val="20000"/>
        </a:spcBef>
        <a:spcAft>
          <a:spcPct val="0"/>
        </a:spcAft>
        <a:buChar char="–"/>
        <a:defRPr sz="8900">
          <a:solidFill>
            <a:schemeClr val="tx1"/>
          </a:solidFill>
          <a:latin typeface="+mn-lt"/>
        </a:defRPr>
      </a:lvl4pPr>
      <a:lvl5pPr marL="9169400" indent="-1017588" algn="l" defTabSz="4075113" rtl="0" eaLnBrk="0" fontAlgn="base" hangingPunct="0">
        <a:spcBef>
          <a:spcPct val="20000"/>
        </a:spcBef>
        <a:spcAft>
          <a:spcPct val="0"/>
        </a:spcAft>
        <a:buChar char="»"/>
        <a:defRPr sz="8900">
          <a:solidFill>
            <a:schemeClr val="tx1"/>
          </a:solidFill>
          <a:latin typeface="+mn-lt"/>
        </a:defRPr>
      </a:lvl5pPr>
      <a:lvl6pPr marL="9594226" indent="-1018530" algn="l" defTabSz="4075593" rtl="0" fontAlgn="base">
        <a:spcBef>
          <a:spcPct val="20000"/>
        </a:spcBef>
        <a:spcAft>
          <a:spcPct val="0"/>
        </a:spcAft>
        <a:buChar char="»"/>
        <a:defRPr sz="8900">
          <a:solidFill>
            <a:schemeClr val="tx1"/>
          </a:solidFill>
          <a:latin typeface="+mn-lt"/>
        </a:defRPr>
      </a:lvl6pPr>
      <a:lvl7pPr marL="10018736" indent="-1018530" algn="l" defTabSz="4075593" rtl="0" fontAlgn="base">
        <a:spcBef>
          <a:spcPct val="20000"/>
        </a:spcBef>
        <a:spcAft>
          <a:spcPct val="0"/>
        </a:spcAft>
        <a:buChar char="»"/>
        <a:defRPr sz="8900">
          <a:solidFill>
            <a:schemeClr val="tx1"/>
          </a:solidFill>
          <a:latin typeface="+mn-lt"/>
        </a:defRPr>
      </a:lvl7pPr>
      <a:lvl8pPr marL="10443246" indent="-1018530" algn="l" defTabSz="4075593" rtl="0" fontAlgn="base">
        <a:spcBef>
          <a:spcPct val="20000"/>
        </a:spcBef>
        <a:spcAft>
          <a:spcPct val="0"/>
        </a:spcAft>
        <a:buChar char="»"/>
        <a:defRPr sz="8900">
          <a:solidFill>
            <a:schemeClr val="tx1"/>
          </a:solidFill>
          <a:latin typeface="+mn-lt"/>
        </a:defRPr>
      </a:lvl8pPr>
      <a:lvl9pPr marL="10867756" indent="-1018530" algn="l" defTabSz="4075593" rtl="0" fontAlgn="base">
        <a:spcBef>
          <a:spcPct val="20000"/>
        </a:spcBef>
        <a:spcAft>
          <a:spcPct val="0"/>
        </a:spcAft>
        <a:buChar char="»"/>
        <a:defRPr sz="8900">
          <a:solidFill>
            <a:schemeClr val="tx1"/>
          </a:solidFill>
          <a:latin typeface="+mn-lt"/>
        </a:defRPr>
      </a:lvl9pPr>
    </p:bodyStyle>
    <p:otherStyle>
      <a:defPPr>
        <a:defRPr lang="en-US"/>
      </a:defPPr>
      <a:lvl1pPr marL="0" algn="l" defTabSz="849020" rtl="0" eaLnBrk="1" latinLnBrk="0" hangingPunct="1">
        <a:defRPr sz="1700" kern="1200">
          <a:solidFill>
            <a:schemeClr val="tx1"/>
          </a:solidFill>
          <a:latin typeface="+mn-lt"/>
          <a:ea typeface="+mn-ea"/>
          <a:cs typeface="+mn-cs"/>
        </a:defRPr>
      </a:lvl1pPr>
      <a:lvl2pPr marL="424510" algn="l" defTabSz="849020" rtl="0" eaLnBrk="1" latinLnBrk="0" hangingPunct="1">
        <a:defRPr sz="1700" kern="1200">
          <a:solidFill>
            <a:schemeClr val="tx1"/>
          </a:solidFill>
          <a:latin typeface="+mn-lt"/>
          <a:ea typeface="+mn-ea"/>
          <a:cs typeface="+mn-cs"/>
        </a:defRPr>
      </a:lvl2pPr>
      <a:lvl3pPr marL="849020" algn="l" defTabSz="849020" rtl="0" eaLnBrk="1" latinLnBrk="0" hangingPunct="1">
        <a:defRPr sz="1700" kern="1200">
          <a:solidFill>
            <a:schemeClr val="tx1"/>
          </a:solidFill>
          <a:latin typeface="+mn-lt"/>
          <a:ea typeface="+mn-ea"/>
          <a:cs typeface="+mn-cs"/>
        </a:defRPr>
      </a:lvl3pPr>
      <a:lvl4pPr marL="1273531" algn="l" defTabSz="849020" rtl="0" eaLnBrk="1" latinLnBrk="0" hangingPunct="1">
        <a:defRPr sz="1700" kern="1200">
          <a:solidFill>
            <a:schemeClr val="tx1"/>
          </a:solidFill>
          <a:latin typeface="+mn-lt"/>
          <a:ea typeface="+mn-ea"/>
          <a:cs typeface="+mn-cs"/>
        </a:defRPr>
      </a:lvl4pPr>
      <a:lvl5pPr marL="1698041" algn="l" defTabSz="849020" rtl="0" eaLnBrk="1" latinLnBrk="0" hangingPunct="1">
        <a:defRPr sz="1700" kern="1200">
          <a:solidFill>
            <a:schemeClr val="tx1"/>
          </a:solidFill>
          <a:latin typeface="+mn-lt"/>
          <a:ea typeface="+mn-ea"/>
          <a:cs typeface="+mn-cs"/>
        </a:defRPr>
      </a:lvl5pPr>
      <a:lvl6pPr marL="2122551" algn="l" defTabSz="849020" rtl="0" eaLnBrk="1" latinLnBrk="0" hangingPunct="1">
        <a:defRPr sz="1700" kern="1200">
          <a:solidFill>
            <a:schemeClr val="tx1"/>
          </a:solidFill>
          <a:latin typeface="+mn-lt"/>
          <a:ea typeface="+mn-ea"/>
          <a:cs typeface="+mn-cs"/>
        </a:defRPr>
      </a:lvl6pPr>
      <a:lvl7pPr marL="2547061" algn="l" defTabSz="849020" rtl="0" eaLnBrk="1" latinLnBrk="0" hangingPunct="1">
        <a:defRPr sz="1700" kern="1200">
          <a:solidFill>
            <a:schemeClr val="tx1"/>
          </a:solidFill>
          <a:latin typeface="+mn-lt"/>
          <a:ea typeface="+mn-ea"/>
          <a:cs typeface="+mn-cs"/>
        </a:defRPr>
      </a:lvl7pPr>
      <a:lvl8pPr marL="2971571" algn="l" defTabSz="849020" rtl="0" eaLnBrk="1" latinLnBrk="0" hangingPunct="1">
        <a:defRPr sz="1700" kern="1200">
          <a:solidFill>
            <a:schemeClr val="tx1"/>
          </a:solidFill>
          <a:latin typeface="+mn-lt"/>
          <a:ea typeface="+mn-ea"/>
          <a:cs typeface="+mn-cs"/>
        </a:defRPr>
      </a:lvl8pPr>
      <a:lvl9pPr marL="3396082" algn="l" defTabSz="84902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tiff"/><Relationship Id="rId3" Type="http://schemas.openxmlformats.org/officeDocument/2006/relationships/image" Target="../media/image1.png"/><Relationship Id="rId21" Type="http://schemas.openxmlformats.org/officeDocument/2006/relationships/image" Target="../media/image19.tif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tiff"/><Relationship Id="rId2" Type="http://schemas.openxmlformats.org/officeDocument/2006/relationships/notesSlide" Target="../notesSlides/notesSlide1.xml"/><Relationship Id="rId16" Type="http://schemas.openxmlformats.org/officeDocument/2006/relationships/image" Target="../media/image14.tiff"/><Relationship Id="rId20" Type="http://schemas.openxmlformats.org/officeDocument/2006/relationships/image" Target="../media/image18.tiff"/><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tif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 Id="rId22"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22707600" y="10058400"/>
            <a:ext cx="6096000" cy="1138238"/>
          </a:xfrm>
          <a:prstGeom prst="rect">
            <a:avLst/>
          </a:prstGeom>
        </p:spPr>
        <p:txBody>
          <a:bodyPr>
            <a:spAutoFit/>
          </a:bodyPr>
          <a:lstStyle/>
          <a:p>
            <a:pPr>
              <a:defRPr/>
            </a:pPr>
            <a:r>
              <a:rPr lang="en-US" sz="2400" b="1" baseline="0" dirty="0">
                <a:latin typeface="+mj-lt"/>
                <a:cs typeface="Tahoma" pitchFamily="34" charset="0"/>
              </a:rPr>
              <a:t>Figure </a:t>
            </a:r>
            <a:r>
              <a:rPr lang="en-US" sz="2400" b="1" baseline="0" dirty="0" smtClean="0">
                <a:latin typeface="+mj-lt"/>
                <a:cs typeface="Tahoma" pitchFamily="34" charset="0"/>
              </a:rPr>
              <a:t>7.</a:t>
            </a:r>
            <a:r>
              <a:rPr lang="en-US" sz="2400" b="1" baseline="0" dirty="0" smtClean="0">
                <a:latin typeface="Tahoma" pitchFamily="34" charset="0"/>
                <a:cs typeface="Tahoma" pitchFamily="34" charset="0"/>
              </a:rPr>
              <a:t> </a:t>
            </a:r>
            <a:r>
              <a:rPr lang="en-US" sz="2200" baseline="0" dirty="0">
                <a:latin typeface="+mj-lt"/>
                <a:cs typeface="Tahoma" pitchFamily="34" charset="0"/>
              </a:rPr>
              <a:t>Wide angle X-ray scattering (WAXS) with </a:t>
            </a:r>
            <a:r>
              <a:rPr lang="en-US" sz="2200" b="1" baseline="0" dirty="0">
                <a:latin typeface="+mj-lt"/>
                <a:cs typeface="Tahoma" pitchFamily="34" charset="0"/>
              </a:rPr>
              <a:t>A. </a:t>
            </a:r>
            <a:r>
              <a:rPr lang="en-US" sz="2200" baseline="0" dirty="0">
                <a:latin typeface="+mj-lt"/>
                <a:cs typeface="Tahoma" pitchFamily="34" charset="0"/>
              </a:rPr>
              <a:t>no excess water, </a:t>
            </a:r>
            <a:r>
              <a:rPr lang="en-US" sz="2200" b="1" baseline="0" dirty="0">
                <a:latin typeface="+mj-lt"/>
                <a:cs typeface="Tahoma" pitchFamily="34" charset="0"/>
              </a:rPr>
              <a:t>B. </a:t>
            </a:r>
            <a:r>
              <a:rPr lang="en-US" sz="2200" baseline="0" dirty="0">
                <a:latin typeface="+mj-lt"/>
                <a:cs typeface="Tahoma" pitchFamily="34" charset="0"/>
              </a:rPr>
              <a:t>excess water, </a:t>
            </a:r>
            <a:r>
              <a:rPr lang="en-US" sz="2200" b="1" baseline="0" dirty="0">
                <a:latin typeface="+mj-lt"/>
                <a:cs typeface="Tahoma" pitchFamily="34" charset="0"/>
              </a:rPr>
              <a:t>C. </a:t>
            </a:r>
            <a:r>
              <a:rPr lang="en-US" sz="2200" baseline="0" dirty="0">
                <a:latin typeface="+mj-lt"/>
                <a:cs typeface="Tahoma" pitchFamily="34" charset="0"/>
              </a:rPr>
              <a:t>water only, </a:t>
            </a:r>
            <a:r>
              <a:rPr lang="en-US" sz="2200" b="1" baseline="0" dirty="0">
                <a:latin typeface="+mj-lt"/>
                <a:cs typeface="Tahoma" pitchFamily="34" charset="0"/>
              </a:rPr>
              <a:t>D. </a:t>
            </a:r>
            <a:r>
              <a:rPr lang="en-US" sz="2200" baseline="0" dirty="0">
                <a:latin typeface="+mj-lt"/>
                <a:cs typeface="Tahoma" pitchFamily="34" charset="0"/>
              </a:rPr>
              <a:t>water removed  (</a:t>
            </a:r>
            <a:r>
              <a:rPr lang="en-US" sz="2200" b="1" baseline="0" dirty="0">
                <a:latin typeface="+mj-lt"/>
                <a:cs typeface="Tahoma" pitchFamily="34" charset="0"/>
              </a:rPr>
              <a:t>B</a:t>
            </a:r>
            <a:r>
              <a:rPr lang="en-US" sz="2200" baseline="0" dirty="0">
                <a:latin typeface="+mj-lt"/>
                <a:cs typeface="Tahoma" pitchFamily="34" charset="0"/>
              </a:rPr>
              <a:t> – </a:t>
            </a:r>
            <a:r>
              <a:rPr lang="en-US" sz="2200" baseline="0" dirty="0" err="1">
                <a:latin typeface="+mj-lt"/>
                <a:cs typeface="Tahoma" pitchFamily="34" charset="0"/>
              </a:rPr>
              <a:t>f</a:t>
            </a:r>
            <a:r>
              <a:rPr lang="en-US" sz="2200" b="1" baseline="0" dirty="0" err="1">
                <a:latin typeface="+mj-lt"/>
                <a:cs typeface="Tahoma" pitchFamily="34" charset="0"/>
              </a:rPr>
              <a:t>C</a:t>
            </a:r>
            <a:r>
              <a:rPr lang="en-US" sz="2200" baseline="0" dirty="0">
                <a:latin typeface="+mj-lt"/>
                <a:cs typeface="Tahoma" pitchFamily="34" charset="0"/>
              </a:rPr>
              <a:t>).</a:t>
            </a:r>
          </a:p>
        </p:txBody>
      </p:sp>
      <p:sp>
        <p:nvSpPr>
          <p:cNvPr id="2051" name="Rectangle 7"/>
          <p:cNvSpPr>
            <a:spLocks noChangeArrowheads="1"/>
          </p:cNvSpPr>
          <p:nvPr/>
        </p:nvSpPr>
        <p:spPr bwMode="auto">
          <a:xfrm>
            <a:off x="685800" y="92333"/>
            <a:ext cx="8382000" cy="3255785"/>
          </a:xfrm>
          <a:prstGeom prst="rect">
            <a:avLst/>
          </a:prstGeom>
          <a:noFill/>
          <a:ln w="9525">
            <a:noFill/>
            <a:miter lim="800000"/>
            <a:headEnd/>
            <a:tailEnd/>
          </a:ln>
        </p:spPr>
        <p:txBody>
          <a:bodyPr wrap="square" lIns="84862" tIns="42429" rIns="84862" bIns="42429" anchor="ctr">
            <a:spAutoFit/>
          </a:bodyPr>
          <a:lstStyle/>
          <a:p>
            <a:pPr algn="just"/>
            <a:r>
              <a:rPr lang="en-US" altLang="en-US" sz="1400" baseline="0" dirty="0">
                <a:solidFill>
                  <a:srgbClr val="A360C8"/>
                </a:solidFill>
                <a:latin typeface="Tahoma" pitchFamily="34" charset="0"/>
              </a:rPr>
              <a:t>ABSTRACT:</a:t>
            </a:r>
            <a:r>
              <a:rPr lang="en-US" altLang="en-US" sz="1400" dirty="0">
                <a:solidFill>
                  <a:srgbClr val="A360C8"/>
                </a:solidFill>
              </a:rPr>
              <a:t> </a:t>
            </a:r>
            <a:r>
              <a:rPr lang="en-US" altLang="en-US" sz="1200" baseline="0" dirty="0">
                <a:latin typeface="Tahoma" pitchFamily="34" charset="0"/>
                <a:cs typeface="Tahoma" pitchFamily="34" charset="0"/>
              </a:rPr>
              <a:t>In an effort to understand membrane translocation of a cell-penetrating peptide, interactions of HIV-1 Tat peptide (YGRKKRRQRRR) with DOPC, DOPC/DOPE, DOPC/DOPS, and nuclear membrane mimics were investigated using low- and wide-angle x-ray scattering (LAXS and WAXS), neutron scattering, and circular </a:t>
            </a:r>
            <a:r>
              <a:rPr lang="en-US" altLang="en-US" sz="1200" baseline="0" dirty="0" err="1">
                <a:latin typeface="Tahoma" pitchFamily="34" charset="0"/>
                <a:cs typeface="Tahoma" pitchFamily="34" charset="0"/>
              </a:rPr>
              <a:t>dichroism</a:t>
            </a:r>
            <a:r>
              <a:rPr lang="en-US" altLang="en-US" sz="1200" baseline="0" dirty="0">
                <a:latin typeface="Tahoma" pitchFamily="34" charset="0"/>
                <a:cs typeface="Tahoma" pitchFamily="34" charset="0"/>
              </a:rPr>
              <a:t> (CD) spectroscopy. The diffuse scattering analysis applied to LAXS collected at CHESS revealed that Tat-membrane interactions reduce the membrane thickness by ~1 Å. In DOPC and DOPC/DOPE membranes, the position of Tat was found to transition from the vicinity of the glycerol-carbonyl </a:t>
            </a:r>
            <a:r>
              <a:rPr lang="en-US" altLang="en-US" sz="1200" baseline="0" dirty="0" err="1">
                <a:latin typeface="Tahoma" pitchFamily="34" charset="0"/>
                <a:cs typeface="Tahoma" pitchFamily="34" charset="0"/>
              </a:rPr>
              <a:t>headgroup</a:t>
            </a:r>
            <a:r>
              <a:rPr lang="en-US" altLang="en-US" sz="1200" baseline="0" dirty="0">
                <a:latin typeface="Tahoma" pitchFamily="34" charset="0"/>
                <a:cs typeface="Tahoma" pitchFamily="34" charset="0"/>
              </a:rPr>
              <a:t> to the phosphate </a:t>
            </a:r>
            <a:r>
              <a:rPr lang="en-US" altLang="en-US" sz="1200" baseline="0" dirty="0" err="1">
                <a:latin typeface="Tahoma" pitchFamily="34" charset="0"/>
                <a:cs typeface="Tahoma" pitchFamily="34" charset="0"/>
              </a:rPr>
              <a:t>headgroup</a:t>
            </a:r>
            <a:r>
              <a:rPr lang="en-US" altLang="en-US" sz="1200" baseline="0" dirty="0">
                <a:latin typeface="Tahoma" pitchFamily="34" charset="0"/>
                <a:cs typeface="Tahoma" pitchFamily="34" charset="0"/>
              </a:rPr>
              <a:t> as Tat mole fraction was increased from 0.009 to 0.06. The area per lipid for DOPC and DOPC/DOPE membranes increased by ~2 Å</a:t>
            </a:r>
            <a:r>
              <a:rPr lang="en-US" altLang="en-US" sz="1200" baseline="30000" dirty="0">
                <a:latin typeface="Tahoma" pitchFamily="34" charset="0"/>
                <a:cs typeface="Tahoma" pitchFamily="34" charset="0"/>
              </a:rPr>
              <a:t>2</a:t>
            </a:r>
            <a:r>
              <a:rPr lang="en-US" altLang="en-US" sz="1200" baseline="0" dirty="0">
                <a:latin typeface="Tahoma" pitchFamily="34" charset="0"/>
                <a:cs typeface="Tahoma" pitchFamily="34" charset="0"/>
              </a:rPr>
              <a:t> at the highest Tat mole fraction. The membrane bending modulus was found to decrease by roughly a factor of 2 at the highest Tat mole fraction except for the nuclear mimic. The chain-</a:t>
            </a:r>
            <a:r>
              <a:rPr lang="en-US" altLang="en-US" sz="1200" baseline="0" dirty="0" err="1">
                <a:latin typeface="Tahoma" pitchFamily="34" charset="0"/>
                <a:cs typeface="Tahoma" pitchFamily="34" charset="0"/>
              </a:rPr>
              <a:t>orientational</a:t>
            </a:r>
            <a:r>
              <a:rPr lang="en-US" altLang="en-US" sz="1200" baseline="0" dirty="0">
                <a:latin typeface="Tahoma" pitchFamily="34" charset="0"/>
                <a:cs typeface="Tahoma" pitchFamily="34" charset="0"/>
              </a:rPr>
              <a:t> order parameter, </a:t>
            </a:r>
            <a:r>
              <a:rPr lang="en-US" altLang="en-US" sz="1200" baseline="0" dirty="0" err="1">
                <a:latin typeface="Tahoma" pitchFamily="34" charset="0"/>
                <a:cs typeface="Tahoma" pitchFamily="34" charset="0"/>
              </a:rPr>
              <a:t>Sxray</a:t>
            </a:r>
            <a:r>
              <a:rPr lang="en-US" altLang="en-US" sz="1200" baseline="0" dirty="0">
                <a:latin typeface="Tahoma" pitchFamily="34" charset="0"/>
                <a:cs typeface="Tahoma" pitchFamily="34" charset="0"/>
              </a:rPr>
              <a:t>, calculated from WAXS and corrected for mosaic spread, showed Tat slightly disordered chains. Neutron scattering collected at NIST from fully hydrated samples consisting of </a:t>
            </a:r>
            <a:r>
              <a:rPr lang="en-US" altLang="en-US" sz="1200" baseline="0" dirty="0" smtClean="0">
                <a:latin typeface="Tahoma" pitchFamily="34" charset="0"/>
                <a:cs typeface="Tahoma" pitchFamily="34" charset="0"/>
              </a:rPr>
              <a:t>DOPC/DOPE </a:t>
            </a:r>
            <a:r>
              <a:rPr lang="en-US" altLang="en-US" sz="1200" baseline="0" dirty="0">
                <a:latin typeface="Tahoma" pitchFamily="34" charset="0"/>
                <a:cs typeface="Tahoma" pitchFamily="34" charset="0"/>
              </a:rPr>
              <a:t>(3:1) membranes and Tat at 0.06 mole fraction showed a prominent, broad peak corresponding to a Tat-membrane correlation of ~100 Å. The secondary structure of Tat calculated from CD spectra using </a:t>
            </a:r>
            <a:r>
              <a:rPr lang="en-US" altLang="en-US" sz="1200" baseline="0" dirty="0" err="1">
                <a:latin typeface="Tahoma" pitchFamily="34" charset="0"/>
                <a:cs typeface="Tahoma" pitchFamily="34" charset="0"/>
              </a:rPr>
              <a:t>DichroWEB</a:t>
            </a:r>
            <a:r>
              <a:rPr lang="en-US" altLang="en-US" sz="1200" baseline="0" dirty="0">
                <a:latin typeface="Tahoma" pitchFamily="34" charset="0"/>
                <a:cs typeface="Tahoma" pitchFamily="34" charset="0"/>
              </a:rPr>
              <a:t> was found to be the same in pure water as in lipid thin films and primarily consisted of β-sheet and random coil with small helical content. Our findings are consistent with the results from MD simulations by </a:t>
            </a:r>
            <a:r>
              <a:rPr lang="en-US" altLang="en-US" sz="1200" baseline="0" dirty="0" err="1">
                <a:latin typeface="Tahoma" pitchFamily="34" charset="0"/>
                <a:cs typeface="Tahoma" pitchFamily="34" charset="0"/>
              </a:rPr>
              <a:t>Herce</a:t>
            </a:r>
            <a:r>
              <a:rPr lang="en-US" altLang="en-US" sz="1200" baseline="0" dirty="0">
                <a:latin typeface="Tahoma" pitchFamily="34" charset="0"/>
                <a:cs typeface="Tahoma" pitchFamily="34" charset="0"/>
              </a:rPr>
              <a:t> and Garcia, which suggested that Tat interacts with phosphate </a:t>
            </a:r>
            <a:r>
              <a:rPr lang="en-US" altLang="en-US" sz="1200" baseline="0" dirty="0" err="1">
                <a:latin typeface="Tahoma" pitchFamily="34" charset="0"/>
                <a:cs typeface="Tahoma" pitchFamily="34" charset="0"/>
              </a:rPr>
              <a:t>headgroups</a:t>
            </a:r>
            <a:r>
              <a:rPr lang="en-US" altLang="en-US" sz="1200" baseline="0" dirty="0">
                <a:latin typeface="Tahoma" pitchFamily="34" charset="0"/>
                <a:cs typeface="Tahoma" pitchFamily="34" charset="0"/>
              </a:rPr>
              <a:t> across the </a:t>
            </a:r>
            <a:r>
              <a:rPr lang="en-US" altLang="en-US" sz="1200" baseline="0" dirty="0" err="1">
                <a:latin typeface="Tahoma" pitchFamily="34" charset="0"/>
                <a:cs typeface="Tahoma" pitchFamily="34" charset="0"/>
              </a:rPr>
              <a:t>bilayer</a:t>
            </a:r>
            <a:r>
              <a:rPr lang="en-US" altLang="en-US" sz="1200" baseline="0" dirty="0">
                <a:latin typeface="Tahoma" pitchFamily="34" charset="0"/>
                <a:cs typeface="Tahoma" pitchFamily="34" charset="0"/>
              </a:rPr>
              <a:t>, facilitating the formation of pores. The ensemble of configurations obtained from a new MD simulation allows visualization of Tat/membrane interactions. Funded by GM44976, GM86801, DMR-0936384(CHESS), and DOE(NIST).</a:t>
            </a:r>
          </a:p>
        </p:txBody>
      </p:sp>
      <p:sp>
        <p:nvSpPr>
          <p:cNvPr id="2052" name="Rectangle 10"/>
          <p:cNvSpPr>
            <a:spLocks noChangeArrowheads="1"/>
          </p:cNvSpPr>
          <p:nvPr/>
        </p:nvSpPr>
        <p:spPr bwMode="auto">
          <a:xfrm>
            <a:off x="533400" y="3505200"/>
            <a:ext cx="9920288" cy="6450550"/>
          </a:xfrm>
          <a:prstGeom prst="rect">
            <a:avLst/>
          </a:prstGeom>
          <a:noFill/>
          <a:ln w="9525">
            <a:noFill/>
            <a:miter lim="800000"/>
            <a:headEnd/>
            <a:tailEnd/>
          </a:ln>
        </p:spPr>
        <p:txBody>
          <a:bodyPr lIns="84902" tIns="42451" rIns="84902" bIns="42451">
            <a:spAutoFit/>
          </a:bodyPr>
          <a:lstStyle/>
          <a:p>
            <a:pPr marL="571500" indent="-571500" defTabSz="3978275">
              <a:spcBef>
                <a:spcPct val="30000"/>
              </a:spcBef>
            </a:pPr>
            <a:r>
              <a:rPr lang="en-US" altLang="en-US" sz="4400" b="1" baseline="0" dirty="0">
                <a:solidFill>
                  <a:srgbClr val="FF0000"/>
                </a:solidFill>
                <a:latin typeface="Tahoma" pitchFamily="34" charset="0"/>
                <a:cs typeface="Tahoma" pitchFamily="34" charset="0"/>
              </a:rPr>
              <a:t>	</a:t>
            </a:r>
            <a:endParaRPr lang="en-US" altLang="en-US" sz="4400" b="1" baseline="0" dirty="0">
              <a:solidFill>
                <a:srgbClr val="246E24"/>
              </a:solidFill>
              <a:latin typeface="Tahoma" pitchFamily="34" charset="0"/>
              <a:cs typeface="Tahoma" pitchFamily="34" charset="0"/>
            </a:endParaRPr>
          </a:p>
          <a:p>
            <a:pPr marL="571500" indent="-571500" algn="just" defTabSz="3978275">
              <a:spcBef>
                <a:spcPct val="30000"/>
              </a:spcBef>
              <a:buFontTx/>
              <a:buChar char="•"/>
            </a:pPr>
            <a:r>
              <a:rPr lang="en-US" altLang="en-US" sz="2200" b="1" baseline="0" dirty="0">
                <a:latin typeface="Tahoma" pitchFamily="34" charset="0"/>
                <a:cs typeface="Tahoma" pitchFamily="34" charset="0"/>
              </a:rPr>
              <a:t>Tat, the </a:t>
            </a:r>
            <a:r>
              <a:rPr lang="en-US" altLang="en-US" sz="2200" b="1" baseline="0" dirty="0" err="1">
                <a:latin typeface="Tahoma" pitchFamily="34" charset="0"/>
                <a:cs typeface="Tahoma" pitchFamily="34" charset="0"/>
              </a:rPr>
              <a:t>transactivator</a:t>
            </a:r>
            <a:r>
              <a:rPr lang="en-US" altLang="en-US" sz="2200" b="1" baseline="0" dirty="0">
                <a:latin typeface="Tahoma" pitchFamily="34" charset="0"/>
                <a:cs typeface="Tahoma" pitchFamily="34" charset="0"/>
              </a:rPr>
              <a:t> of translation from HIV-1, is efficiently taken up by cells and cell nuclei. </a:t>
            </a:r>
          </a:p>
          <a:p>
            <a:pPr marL="571500" indent="-571500" algn="just" defTabSz="3978275">
              <a:spcBef>
                <a:spcPct val="30000"/>
              </a:spcBef>
              <a:buFontTx/>
              <a:buChar char="•"/>
            </a:pPr>
            <a:r>
              <a:rPr lang="en-US" altLang="en-US" sz="2200" b="1" baseline="0" dirty="0">
                <a:latin typeface="Tahoma" pitchFamily="34" charset="0"/>
                <a:cs typeface="Tahoma" pitchFamily="34" charset="0"/>
              </a:rPr>
              <a:t>It has been reported that cell uptake does not require </a:t>
            </a:r>
            <a:r>
              <a:rPr lang="en-US" altLang="en-US" sz="2200" b="1" baseline="0" dirty="0" smtClean="0">
                <a:latin typeface="Tahoma" pitchFamily="34" charset="0"/>
                <a:cs typeface="Tahoma" pitchFamily="34" charset="0"/>
              </a:rPr>
              <a:t>ATP</a:t>
            </a:r>
            <a:r>
              <a:rPr lang="en-US" altLang="en-US" sz="2200" b="1" baseline="30000" dirty="0" smtClean="0">
                <a:latin typeface="Tahoma" pitchFamily="34" charset="0"/>
                <a:cs typeface="Tahoma" pitchFamily="34" charset="0"/>
              </a:rPr>
              <a:t>1</a:t>
            </a:r>
            <a:endParaRPr lang="en-US" altLang="en-US" sz="2200" b="1" baseline="0" dirty="0">
              <a:latin typeface="Tahoma" pitchFamily="34" charset="0"/>
              <a:cs typeface="Tahoma" pitchFamily="34" charset="0"/>
            </a:endParaRPr>
          </a:p>
          <a:p>
            <a:pPr marL="571500" indent="-571500" algn="just" defTabSz="3978275">
              <a:spcBef>
                <a:spcPct val="30000"/>
              </a:spcBef>
              <a:buFontTx/>
              <a:buChar char="•"/>
            </a:pPr>
            <a:r>
              <a:rPr lang="en-US" altLang="en-US" sz="2400" b="1" baseline="0" dirty="0">
                <a:latin typeface="Tahoma" pitchFamily="34" charset="0"/>
                <a:cs typeface="Tahoma" pitchFamily="34" charset="0"/>
              </a:rPr>
              <a:t>YGRKKRRQRRR</a:t>
            </a:r>
            <a:r>
              <a:rPr lang="en-US" altLang="en-US" sz="2200" b="1" baseline="0" dirty="0">
                <a:latin typeface="Tahoma" pitchFamily="34" charset="0"/>
                <a:cs typeface="Tahoma" pitchFamily="34" charset="0"/>
              </a:rPr>
              <a:t> is the part of the Tat protein responsible for uptake; deletion of 3 out of the 8 positive charges causes the loss of the ability to </a:t>
            </a:r>
            <a:r>
              <a:rPr lang="en-US" altLang="en-US" sz="2200" b="1" baseline="0" dirty="0" smtClean="0">
                <a:latin typeface="Tahoma" pitchFamily="34" charset="0"/>
                <a:cs typeface="Tahoma" pitchFamily="34" charset="0"/>
              </a:rPr>
              <a:t>translocate</a:t>
            </a:r>
            <a:r>
              <a:rPr lang="en-US" altLang="en-US" sz="2200" b="1" baseline="30000" dirty="0" smtClean="0">
                <a:latin typeface="Tahoma" pitchFamily="34" charset="0"/>
                <a:cs typeface="Tahoma" pitchFamily="34" charset="0"/>
              </a:rPr>
              <a:t>1</a:t>
            </a:r>
            <a:r>
              <a:rPr lang="en-US" altLang="en-US" sz="2200" b="1" baseline="0" dirty="0" smtClean="0">
                <a:latin typeface="Tahoma" pitchFamily="34" charset="0"/>
                <a:cs typeface="Tahoma" pitchFamily="34" charset="0"/>
              </a:rPr>
              <a:t>. This </a:t>
            </a:r>
            <a:r>
              <a:rPr lang="en-US" altLang="en-US" sz="2200" b="1" baseline="0" dirty="0">
                <a:latin typeface="Tahoma" pitchFamily="34" charset="0"/>
                <a:cs typeface="Tahoma" pitchFamily="34" charset="0"/>
              </a:rPr>
              <a:t>is the peptide in this work.</a:t>
            </a:r>
          </a:p>
          <a:p>
            <a:pPr marL="571500" indent="-571500" algn="just" defTabSz="3978275">
              <a:spcBef>
                <a:spcPct val="30000"/>
              </a:spcBef>
              <a:buFontTx/>
              <a:buChar char="•"/>
            </a:pPr>
            <a:r>
              <a:rPr lang="en-US" altLang="en-US" sz="2200" b="1" baseline="0" dirty="0">
                <a:latin typeface="Tahoma" pitchFamily="34" charset="0"/>
                <a:cs typeface="Tahoma" pitchFamily="34" charset="0"/>
              </a:rPr>
              <a:t>The uptake appears to require PS and/or PE in addition to PC lipids in GUV </a:t>
            </a:r>
            <a:r>
              <a:rPr lang="en-US" altLang="en-US" sz="2200" b="1" baseline="0" dirty="0" smtClean="0">
                <a:latin typeface="Tahoma" pitchFamily="34" charset="0"/>
                <a:cs typeface="Tahoma" pitchFamily="34" charset="0"/>
              </a:rPr>
              <a:t>experiments</a:t>
            </a:r>
            <a:r>
              <a:rPr lang="en-US" altLang="en-US" sz="2200" b="1" baseline="30000" dirty="0" smtClean="0">
                <a:latin typeface="Tahoma" pitchFamily="34" charset="0"/>
                <a:cs typeface="Tahoma" pitchFamily="34" charset="0"/>
              </a:rPr>
              <a:t>2</a:t>
            </a:r>
            <a:r>
              <a:rPr lang="en-US" altLang="en-US" sz="2200" b="1" baseline="0" dirty="0" smtClean="0">
                <a:latin typeface="Tahoma" pitchFamily="34" charset="0"/>
                <a:cs typeface="Tahoma" pitchFamily="34" charset="0"/>
              </a:rPr>
              <a:t>.</a:t>
            </a:r>
            <a:endParaRPr lang="en-US" altLang="en-US" sz="2200" b="1" baseline="0" dirty="0">
              <a:latin typeface="Tahoma" pitchFamily="34" charset="0"/>
              <a:cs typeface="Tahoma" pitchFamily="34" charset="0"/>
            </a:endParaRPr>
          </a:p>
          <a:p>
            <a:pPr marL="571500" indent="-571500" algn="just" defTabSz="3978275">
              <a:spcBef>
                <a:spcPct val="30000"/>
              </a:spcBef>
              <a:buFontTx/>
              <a:buChar char="•"/>
            </a:pPr>
            <a:r>
              <a:rPr lang="en-US" altLang="en-US" sz="2200" b="1" baseline="0" dirty="0">
                <a:latin typeface="Tahoma" pitchFamily="34" charset="0"/>
                <a:cs typeface="Tahoma" pitchFamily="34" charset="0"/>
              </a:rPr>
              <a:t>Tat may form a transient pore, such as seen in MD </a:t>
            </a:r>
            <a:r>
              <a:rPr lang="en-US" altLang="en-US" sz="2200" b="1" baseline="0" dirty="0" smtClean="0">
                <a:latin typeface="Tahoma" pitchFamily="34" charset="0"/>
                <a:cs typeface="Tahoma" pitchFamily="34" charset="0"/>
              </a:rPr>
              <a:t>simulations</a:t>
            </a:r>
            <a:r>
              <a:rPr lang="en-US" altLang="en-US" sz="2200" b="1" baseline="30000" dirty="0" smtClean="0">
                <a:latin typeface="Tahoma" pitchFamily="34" charset="0"/>
                <a:cs typeface="Tahoma" pitchFamily="34" charset="0"/>
              </a:rPr>
              <a:t>3</a:t>
            </a:r>
            <a:r>
              <a:rPr lang="en-US" altLang="en-US" sz="2200" b="1" baseline="0" dirty="0" smtClean="0">
                <a:latin typeface="Tahoma" pitchFamily="34" charset="0"/>
                <a:cs typeface="Tahoma" pitchFamily="34" charset="0"/>
              </a:rPr>
              <a:t>, </a:t>
            </a:r>
            <a:r>
              <a:rPr lang="en-US" altLang="en-US" sz="2200" b="1" baseline="0" dirty="0">
                <a:latin typeface="Tahoma" pitchFamily="34" charset="0"/>
                <a:cs typeface="Tahoma" pitchFamily="34" charset="0"/>
              </a:rPr>
              <a:t>that may then allow larger molecules, such as proteins and DNA, to enter a cell.</a:t>
            </a:r>
          </a:p>
          <a:p>
            <a:pPr marL="571500" indent="-571500" algn="just" defTabSz="3978275">
              <a:spcBef>
                <a:spcPct val="30000"/>
              </a:spcBef>
              <a:buFontTx/>
              <a:buChar char="•"/>
            </a:pPr>
            <a:r>
              <a:rPr lang="en-US" altLang="en-US" sz="2200" b="1" baseline="0" dirty="0">
                <a:latin typeface="Tahoma" pitchFamily="34" charset="0"/>
                <a:cs typeface="Tahoma" pitchFamily="34" charset="0"/>
              </a:rPr>
              <a:t>We probe Tat’s effect on membrane structure and elasticity in an attempt to elucidate the mechanism of Tat’s </a:t>
            </a:r>
            <a:r>
              <a:rPr lang="en-US" altLang="en-US" sz="2200" b="1" baseline="0" dirty="0" smtClean="0">
                <a:latin typeface="Tahoma" pitchFamily="34" charset="0"/>
                <a:cs typeface="Tahoma" pitchFamily="34" charset="0"/>
              </a:rPr>
              <a:t>translocation.</a:t>
            </a:r>
          </a:p>
          <a:p>
            <a:pPr marL="571500" indent="-571500" algn="just" defTabSz="3978275">
              <a:spcBef>
                <a:spcPct val="30000"/>
              </a:spcBef>
            </a:pPr>
            <a:r>
              <a:rPr lang="en-US" altLang="en-US" sz="2200" b="1" baseline="30000" dirty="0" smtClean="0">
                <a:latin typeface="Tahoma" pitchFamily="34" charset="0"/>
                <a:cs typeface="Tahoma" pitchFamily="34" charset="0"/>
              </a:rPr>
              <a:t>	1</a:t>
            </a:r>
            <a:r>
              <a:rPr lang="en-US" altLang="en-US" sz="1800" b="1" baseline="0" dirty="0" smtClean="0">
                <a:latin typeface="Tahoma" pitchFamily="34" charset="0"/>
                <a:cs typeface="Tahoma" pitchFamily="34" charset="0"/>
              </a:rPr>
              <a:t>Vives et al., JBC 272:16010 (1997); </a:t>
            </a:r>
            <a:r>
              <a:rPr lang="en-US" altLang="en-US" sz="2200" b="1" baseline="30000" dirty="0" smtClean="0">
                <a:latin typeface="Tahoma" pitchFamily="34" charset="0"/>
                <a:cs typeface="Tahoma" pitchFamily="34" charset="0"/>
              </a:rPr>
              <a:t>2</a:t>
            </a:r>
            <a:r>
              <a:rPr lang="en-US" altLang="en-US" sz="1800" b="1" baseline="0" dirty="0" smtClean="0">
                <a:latin typeface="Tahoma" pitchFamily="34" charset="0"/>
                <a:cs typeface="Tahoma" pitchFamily="34" charset="0"/>
              </a:rPr>
              <a:t>Ciobanasu et al., BJ 99:153 (2013); </a:t>
            </a:r>
            <a:r>
              <a:rPr lang="en-US" altLang="en-US" sz="1800" b="1" baseline="30000" dirty="0" smtClean="0">
                <a:latin typeface="Tahoma" pitchFamily="34" charset="0"/>
                <a:cs typeface="Tahoma" pitchFamily="34" charset="0"/>
              </a:rPr>
              <a:t>3</a:t>
            </a:r>
            <a:r>
              <a:rPr lang="en-US" altLang="en-US" sz="1800" b="1" baseline="0" dirty="0" smtClean="0">
                <a:latin typeface="Tahoma" pitchFamily="34" charset="0"/>
                <a:cs typeface="Tahoma" pitchFamily="34" charset="0"/>
              </a:rPr>
              <a:t>Herce and Garcia, PNAS 104:20805 (2007).</a:t>
            </a:r>
            <a:endParaRPr lang="en-US" altLang="en-US" sz="2200" b="1" baseline="30000" dirty="0">
              <a:latin typeface="Tahoma" pitchFamily="34" charset="0"/>
              <a:cs typeface="Tahoma" pitchFamily="34" charset="0"/>
            </a:endParaRPr>
          </a:p>
        </p:txBody>
      </p:sp>
      <p:sp>
        <p:nvSpPr>
          <p:cNvPr id="2053" name="Text Box 6"/>
          <p:cNvSpPr txBox="1">
            <a:spLocks noChangeArrowheads="1"/>
          </p:cNvSpPr>
          <p:nvPr/>
        </p:nvSpPr>
        <p:spPr bwMode="auto">
          <a:xfrm>
            <a:off x="9323388" y="304800"/>
            <a:ext cx="26262012" cy="1570038"/>
          </a:xfrm>
          <a:prstGeom prst="rect">
            <a:avLst/>
          </a:prstGeom>
          <a:noFill/>
          <a:ln w="9525">
            <a:noFill/>
            <a:miter lim="800000"/>
            <a:headEnd/>
            <a:tailEnd/>
          </a:ln>
        </p:spPr>
        <p:txBody>
          <a:bodyPr lIns="91397" tIns="45696" rIns="91397" bIns="45696">
            <a:spAutoFit/>
          </a:bodyPr>
          <a:lstStyle/>
          <a:p>
            <a:pPr algn="ctr"/>
            <a:r>
              <a:rPr lang="en-US" altLang="en-US" sz="4800" b="1" baseline="0" dirty="0">
                <a:latin typeface="Tahoma" pitchFamily="34" charset="0"/>
                <a:ea typeface="Arial Unicode MS" pitchFamily="34" charset="-128"/>
                <a:cs typeface="Tahoma" pitchFamily="34" charset="0"/>
              </a:rPr>
              <a:t>HIV-1 TAT MEMBRANE TRANSLOCATION PROBED BY LOW- AND WIDE-ANGLE X-RAY SCATTERING, NEUTRON SCATTERING, CD SPECTROSCOPY AND MD SIMULATIONS</a:t>
            </a:r>
          </a:p>
        </p:txBody>
      </p:sp>
      <p:sp>
        <p:nvSpPr>
          <p:cNvPr id="2054" name="Rectangle 8"/>
          <p:cNvSpPr>
            <a:spLocks noChangeArrowheads="1"/>
          </p:cNvSpPr>
          <p:nvPr/>
        </p:nvSpPr>
        <p:spPr bwMode="auto">
          <a:xfrm>
            <a:off x="11658600" y="2217738"/>
            <a:ext cx="18457863" cy="2676525"/>
          </a:xfrm>
          <a:prstGeom prst="rect">
            <a:avLst/>
          </a:prstGeom>
          <a:noFill/>
          <a:ln w="9525">
            <a:noFill/>
            <a:miter lim="800000"/>
            <a:headEnd/>
            <a:tailEnd/>
          </a:ln>
        </p:spPr>
        <p:txBody>
          <a:bodyPr lIns="91397" tIns="45696" rIns="91397" bIns="45696" anchor="ctr">
            <a:spAutoFit/>
          </a:bodyPr>
          <a:lstStyle/>
          <a:p>
            <a:pPr algn="ctr" eaLnBrk="0" hangingPunct="0"/>
            <a:r>
              <a:rPr lang="en-US" altLang="en-US" sz="4000" baseline="0" dirty="0" err="1">
                <a:latin typeface="Tahoma" pitchFamily="34" charset="0"/>
              </a:rPr>
              <a:t>Kiyotaka</a:t>
            </a:r>
            <a:r>
              <a:rPr lang="en-US" altLang="en-US" sz="4000" baseline="0" dirty="0">
                <a:latin typeface="Tahoma" pitchFamily="34" charset="0"/>
              </a:rPr>
              <a:t> Akabori</a:t>
            </a:r>
            <a:r>
              <a:rPr lang="en-US" altLang="en-US" sz="4000" baseline="30000" dirty="0">
                <a:latin typeface="Tahoma" pitchFamily="34" charset="0"/>
              </a:rPr>
              <a:t>1</a:t>
            </a:r>
            <a:r>
              <a:rPr lang="en-US" altLang="en-US" sz="4000" baseline="0" dirty="0">
                <a:latin typeface="Tahoma" pitchFamily="34" charset="0"/>
              </a:rPr>
              <a:t>, Bradley Treece</a:t>
            </a:r>
            <a:r>
              <a:rPr lang="en-US" altLang="en-US" sz="4000" baseline="30000" dirty="0">
                <a:latin typeface="Tahoma" pitchFamily="34" charset="0"/>
              </a:rPr>
              <a:t>1</a:t>
            </a:r>
            <a:r>
              <a:rPr lang="en-US" altLang="en-US" sz="4000" baseline="0" dirty="0">
                <a:latin typeface="Tahoma" pitchFamily="34" charset="0"/>
              </a:rPr>
              <a:t>, Michael S. Jablin</a:t>
            </a:r>
            <a:r>
              <a:rPr lang="en-US" altLang="en-US" sz="4000" baseline="30000" dirty="0">
                <a:latin typeface="Tahoma" pitchFamily="34" charset="0"/>
              </a:rPr>
              <a:t>1</a:t>
            </a:r>
            <a:r>
              <a:rPr lang="en-US" altLang="en-US" sz="4000" baseline="0" dirty="0">
                <a:latin typeface="Tahoma" pitchFamily="34" charset="0"/>
              </a:rPr>
              <a:t>, John F. Nagle</a:t>
            </a:r>
            <a:r>
              <a:rPr lang="en-US" altLang="en-US" sz="4000" baseline="30000" dirty="0">
                <a:latin typeface="Tahoma" pitchFamily="34" charset="0"/>
              </a:rPr>
              <a:t>1</a:t>
            </a:r>
            <a:r>
              <a:rPr lang="en-US" altLang="en-US" sz="4000" baseline="0" dirty="0">
                <a:latin typeface="Tahoma" pitchFamily="34" charset="0"/>
              </a:rPr>
              <a:t>, Brian Maranville</a:t>
            </a:r>
            <a:r>
              <a:rPr lang="en-US" altLang="en-US" sz="4000" baseline="30000" dirty="0">
                <a:latin typeface="Tahoma" pitchFamily="34" charset="0"/>
              </a:rPr>
              <a:t>2</a:t>
            </a:r>
            <a:r>
              <a:rPr lang="en-US" altLang="en-US" sz="4000" baseline="0" dirty="0">
                <a:latin typeface="Tahoma" pitchFamily="34" charset="0"/>
              </a:rPr>
              <a:t>, Kun  Huang</a:t>
            </a:r>
            <a:r>
              <a:rPr lang="en-US" altLang="en-US" sz="4000" baseline="30000" dirty="0">
                <a:latin typeface="Tahoma" pitchFamily="34" charset="0"/>
              </a:rPr>
              <a:t>3</a:t>
            </a:r>
            <a:r>
              <a:rPr lang="en-US" altLang="en-US" sz="4000" baseline="0" dirty="0">
                <a:latin typeface="Tahoma" pitchFamily="34" charset="0"/>
              </a:rPr>
              <a:t>,  Angel Garcia</a:t>
            </a:r>
            <a:r>
              <a:rPr lang="en-US" altLang="en-US" sz="4000" baseline="30000" dirty="0">
                <a:latin typeface="Tahoma" pitchFamily="34" charset="0"/>
              </a:rPr>
              <a:t>3</a:t>
            </a:r>
            <a:r>
              <a:rPr lang="en-US" altLang="en-US" sz="4000" baseline="0" dirty="0">
                <a:latin typeface="Tahoma" pitchFamily="34" charset="0"/>
              </a:rPr>
              <a:t> and Stephanie Tristram-Nagle</a:t>
            </a:r>
            <a:r>
              <a:rPr lang="en-US" altLang="en-US" sz="4000" baseline="30000" dirty="0">
                <a:latin typeface="Tahoma" pitchFamily="34" charset="0"/>
              </a:rPr>
              <a:t>1</a:t>
            </a:r>
            <a:r>
              <a:rPr lang="en-US" altLang="en-US" sz="3200" baseline="30000" dirty="0"/>
              <a:t> </a:t>
            </a:r>
            <a:endParaRPr lang="en-US" altLang="en-US" sz="3200" dirty="0"/>
          </a:p>
          <a:p>
            <a:pPr algn="ctr" eaLnBrk="0" hangingPunct="0"/>
            <a:r>
              <a:rPr lang="en-US" altLang="en-US" sz="2200" baseline="30000" dirty="0"/>
              <a:t>1</a:t>
            </a:r>
            <a:r>
              <a:rPr lang="en-US" altLang="en-US" sz="2200" baseline="0" dirty="0"/>
              <a:t>Physics Department, Carnegie Mellon University, Pittsburgh, PA, 15213, </a:t>
            </a:r>
            <a:r>
              <a:rPr lang="en-US" altLang="en-US" sz="2200" baseline="30000" dirty="0"/>
              <a:t>2</a:t>
            </a:r>
            <a:r>
              <a:rPr lang="en-US" altLang="en-US" sz="2200" baseline="0" dirty="0"/>
              <a:t>NIST Center for Neutron Research, Gaithersburg, MD 20899, </a:t>
            </a:r>
            <a:r>
              <a:rPr lang="en-US" altLang="en-US" sz="2200" baseline="30000" dirty="0"/>
              <a:t>3</a:t>
            </a:r>
            <a:r>
              <a:rPr lang="en-US" altLang="en-US" sz="2200" baseline="0" dirty="0"/>
              <a:t>Physics Department, Rensselaer Polytechnic Institute, Troy, NY 12180, USA</a:t>
            </a:r>
          </a:p>
          <a:p>
            <a:pPr algn="ctr" eaLnBrk="0" hangingPunct="0"/>
            <a:r>
              <a:rPr lang="en-US" altLang="en-US" sz="2400" baseline="0" dirty="0"/>
              <a:t> </a:t>
            </a:r>
          </a:p>
          <a:p>
            <a:pPr algn="ctr"/>
            <a:endParaRPr lang="en-US" altLang="en-US" sz="2000" baseline="0" dirty="0">
              <a:latin typeface="Tahoma" pitchFamily="34" charset="0"/>
              <a:cs typeface="Tahoma" pitchFamily="34" charset="0"/>
            </a:endParaRPr>
          </a:p>
        </p:txBody>
      </p:sp>
      <p:sp>
        <p:nvSpPr>
          <p:cNvPr id="2056" name="Text Box 37"/>
          <p:cNvSpPr txBox="1">
            <a:spLocks noChangeArrowheads="1"/>
          </p:cNvSpPr>
          <p:nvPr/>
        </p:nvSpPr>
        <p:spPr bwMode="auto">
          <a:xfrm>
            <a:off x="22969447" y="16916400"/>
            <a:ext cx="7543800" cy="763588"/>
          </a:xfrm>
          <a:prstGeom prst="rect">
            <a:avLst/>
          </a:prstGeom>
          <a:noFill/>
          <a:ln w="9525">
            <a:noFill/>
            <a:miter lim="800000"/>
            <a:headEnd/>
            <a:tailEnd/>
          </a:ln>
        </p:spPr>
        <p:txBody>
          <a:bodyPr lIns="84902" tIns="42451" rIns="84902" bIns="42451">
            <a:spAutoFit/>
          </a:bodyPr>
          <a:lstStyle/>
          <a:p>
            <a:pPr marL="571500" indent="-571500" defTabSz="3978275"/>
            <a:r>
              <a:rPr lang="en-US" altLang="en-US" sz="4400" b="1" baseline="0" dirty="0" smtClean="0">
                <a:solidFill>
                  <a:srgbClr val="246E24"/>
                </a:solidFill>
                <a:latin typeface="Tahoma" pitchFamily="34" charset="0"/>
              </a:rPr>
              <a:t>VII. Mosaic spread</a:t>
            </a:r>
            <a:endParaRPr lang="en-US" altLang="en-US" sz="4400" b="1" baseline="0" dirty="0">
              <a:solidFill>
                <a:srgbClr val="246E24"/>
              </a:solidFill>
              <a:latin typeface="Tahoma" pitchFamily="34" charset="0"/>
            </a:endParaRPr>
          </a:p>
        </p:txBody>
      </p:sp>
      <p:sp>
        <p:nvSpPr>
          <p:cNvPr id="2058" name="TextBox 192"/>
          <p:cNvSpPr txBox="1">
            <a:spLocks noChangeArrowheads="1"/>
          </p:cNvSpPr>
          <p:nvPr/>
        </p:nvSpPr>
        <p:spPr bwMode="auto">
          <a:xfrm>
            <a:off x="1668463" y="23545800"/>
            <a:ext cx="184150" cy="900113"/>
          </a:xfrm>
          <a:prstGeom prst="rect">
            <a:avLst/>
          </a:prstGeom>
          <a:noFill/>
          <a:ln w="9525">
            <a:noFill/>
            <a:miter lim="800000"/>
            <a:headEnd/>
            <a:tailEnd/>
          </a:ln>
        </p:spPr>
        <p:txBody>
          <a:bodyPr wrap="none">
            <a:spAutoFit/>
          </a:bodyPr>
          <a:lstStyle/>
          <a:p>
            <a:endParaRPr lang="en-US" altLang="en-US"/>
          </a:p>
        </p:txBody>
      </p:sp>
      <p:sp>
        <p:nvSpPr>
          <p:cNvPr id="2059" name="Text Box 80"/>
          <p:cNvSpPr txBox="1">
            <a:spLocks noChangeArrowheads="1"/>
          </p:cNvSpPr>
          <p:nvPr/>
        </p:nvSpPr>
        <p:spPr bwMode="auto">
          <a:xfrm>
            <a:off x="685800" y="10058400"/>
            <a:ext cx="9753600" cy="2677656"/>
          </a:xfrm>
          <a:prstGeom prst="rect">
            <a:avLst/>
          </a:prstGeom>
          <a:noFill/>
          <a:ln w="25400">
            <a:solidFill>
              <a:schemeClr val="tx1"/>
            </a:solidFill>
            <a:miter lim="800000"/>
            <a:headEnd/>
            <a:tailEnd/>
          </a:ln>
        </p:spPr>
        <p:txBody>
          <a:bodyPr wrap="square">
            <a:spAutoFit/>
          </a:bodyPr>
          <a:lstStyle/>
          <a:p>
            <a:pPr algn="ctr">
              <a:spcBef>
                <a:spcPct val="50000"/>
              </a:spcBef>
            </a:pPr>
            <a:r>
              <a:rPr lang="en-US" altLang="en-US" sz="2800" b="1" baseline="0" dirty="0">
                <a:latin typeface="Tahoma" pitchFamily="34" charset="0"/>
                <a:cs typeface="Tahoma" pitchFamily="34" charset="0"/>
              </a:rPr>
              <a:t>Model Bilayers	     </a:t>
            </a:r>
          </a:p>
          <a:p>
            <a:pPr>
              <a:spcBef>
                <a:spcPts val="0"/>
              </a:spcBef>
            </a:pPr>
            <a:r>
              <a:rPr lang="en-US" altLang="en-US" sz="2800" u="sng" baseline="0" dirty="0" smtClean="0">
                <a:latin typeface="Tahoma" pitchFamily="34" charset="0"/>
                <a:cs typeface="Tahoma" pitchFamily="34" charset="0"/>
              </a:rPr>
              <a:t>DOPC</a:t>
            </a:r>
          </a:p>
          <a:p>
            <a:pPr>
              <a:spcBef>
                <a:spcPts val="0"/>
              </a:spcBef>
            </a:pPr>
            <a:r>
              <a:rPr lang="en-US" altLang="en-US" sz="2800" u="sng" baseline="0" dirty="0" smtClean="0">
                <a:latin typeface="Tahoma" pitchFamily="34" charset="0"/>
                <a:cs typeface="Tahoma" pitchFamily="34" charset="0"/>
              </a:rPr>
              <a:t>DOPC/DOPE </a:t>
            </a:r>
            <a:r>
              <a:rPr lang="en-US" altLang="en-US" sz="2800" baseline="0" dirty="0">
                <a:latin typeface="Tahoma" pitchFamily="34" charset="0"/>
                <a:cs typeface="Tahoma" pitchFamily="34" charset="0"/>
              </a:rPr>
              <a:t>(3:1</a:t>
            </a:r>
            <a:r>
              <a:rPr lang="en-US" altLang="en-US" sz="2800" baseline="0" dirty="0" smtClean="0">
                <a:latin typeface="Tahoma" pitchFamily="34" charset="0"/>
                <a:cs typeface="Tahoma" pitchFamily="34" charset="0"/>
              </a:rPr>
              <a:t>)</a:t>
            </a:r>
          </a:p>
          <a:p>
            <a:pPr>
              <a:spcBef>
                <a:spcPts val="0"/>
              </a:spcBef>
            </a:pPr>
            <a:r>
              <a:rPr lang="en-US" altLang="en-US" sz="2800" u="sng" baseline="0" dirty="0" smtClean="0">
                <a:latin typeface="Tahoma" pitchFamily="34" charset="0"/>
                <a:cs typeface="Tahoma" pitchFamily="34" charset="0"/>
              </a:rPr>
              <a:t>DOPC/DOPE</a:t>
            </a:r>
            <a:r>
              <a:rPr lang="en-US" altLang="en-US" sz="2800" baseline="0" dirty="0" smtClean="0">
                <a:latin typeface="Tahoma" pitchFamily="34" charset="0"/>
                <a:cs typeface="Tahoma" pitchFamily="34" charset="0"/>
              </a:rPr>
              <a:t> </a:t>
            </a:r>
            <a:r>
              <a:rPr lang="en-US" altLang="en-US" sz="2800" baseline="0" dirty="0">
                <a:latin typeface="Tahoma" pitchFamily="34" charset="0"/>
                <a:cs typeface="Tahoma" pitchFamily="34" charset="0"/>
              </a:rPr>
              <a:t>(1:1</a:t>
            </a:r>
            <a:r>
              <a:rPr lang="en-US" altLang="en-US" sz="2800" baseline="0" dirty="0" smtClean="0">
                <a:latin typeface="Tahoma" pitchFamily="34" charset="0"/>
                <a:cs typeface="Tahoma" pitchFamily="34" charset="0"/>
              </a:rPr>
              <a:t>)</a:t>
            </a:r>
          </a:p>
          <a:p>
            <a:pPr>
              <a:spcBef>
                <a:spcPts val="0"/>
              </a:spcBef>
            </a:pPr>
            <a:r>
              <a:rPr lang="en-US" altLang="en-US" sz="2800" u="sng" baseline="0" dirty="0" smtClean="0">
                <a:latin typeface="Tahoma" pitchFamily="34" charset="0"/>
                <a:cs typeface="Tahoma" pitchFamily="34" charset="0"/>
              </a:rPr>
              <a:t>DOPC/DOPS</a:t>
            </a:r>
            <a:r>
              <a:rPr lang="en-US" altLang="en-US" sz="2800" baseline="0" dirty="0" smtClean="0">
                <a:latin typeface="Tahoma" pitchFamily="34" charset="0"/>
                <a:cs typeface="Tahoma" pitchFamily="34" charset="0"/>
              </a:rPr>
              <a:t> </a:t>
            </a:r>
            <a:r>
              <a:rPr lang="en-US" altLang="en-US" sz="2800" baseline="0" dirty="0">
                <a:latin typeface="Tahoma" pitchFamily="34" charset="0"/>
                <a:cs typeface="Tahoma" pitchFamily="34" charset="0"/>
              </a:rPr>
              <a:t>(3:1</a:t>
            </a:r>
            <a:r>
              <a:rPr lang="en-US" altLang="en-US" sz="2800" baseline="0" dirty="0" smtClean="0">
                <a:latin typeface="Tahoma" pitchFamily="34" charset="0"/>
                <a:cs typeface="Tahoma" pitchFamily="34" charset="0"/>
              </a:rPr>
              <a:t>)</a:t>
            </a:r>
          </a:p>
          <a:p>
            <a:pPr>
              <a:spcBef>
                <a:spcPts val="0"/>
              </a:spcBef>
            </a:pPr>
            <a:r>
              <a:rPr lang="en-US" altLang="en-US" sz="2800" u="sng" baseline="0" dirty="0" smtClean="0">
                <a:latin typeface="Tahoma" pitchFamily="34" charset="0"/>
                <a:cs typeface="Tahoma" pitchFamily="34" charset="0"/>
              </a:rPr>
              <a:t>Nuclear </a:t>
            </a:r>
            <a:r>
              <a:rPr lang="en-US" altLang="en-US" sz="2800" u="sng" baseline="0" dirty="0">
                <a:latin typeface="Tahoma" pitchFamily="34" charset="0"/>
                <a:cs typeface="Tahoma" pitchFamily="34" charset="0"/>
              </a:rPr>
              <a:t>Mimic</a:t>
            </a:r>
            <a:r>
              <a:rPr lang="en-US" altLang="en-US" sz="2800" baseline="0" dirty="0">
                <a:latin typeface="Tahoma" pitchFamily="34" charset="0"/>
                <a:cs typeface="Tahoma" pitchFamily="34" charset="0"/>
              </a:rPr>
              <a:t>: </a:t>
            </a:r>
            <a:r>
              <a:rPr lang="it-IT" altLang="en-US" sz="2800" baseline="0" dirty="0">
                <a:latin typeface="Tahoma" pitchFamily="34" charset="0"/>
                <a:cs typeface="Tahoma" pitchFamily="34" charset="0"/>
              </a:rPr>
              <a:t>POPC/P</a:t>
            </a:r>
            <a:r>
              <a:rPr lang="en-US" altLang="en-US" sz="2800" baseline="0" dirty="0">
                <a:latin typeface="Tahoma" pitchFamily="34" charset="0"/>
                <a:cs typeface="Tahoma" pitchFamily="34" charset="0"/>
              </a:rPr>
              <a:t>OPE/POPS/</a:t>
            </a:r>
            <a:r>
              <a:rPr lang="en-US" altLang="en-US" sz="2800" baseline="0" dirty="0" err="1">
                <a:latin typeface="Tahoma" pitchFamily="34" charset="0"/>
                <a:cs typeface="Tahoma" pitchFamily="34" charset="0"/>
              </a:rPr>
              <a:t>SoyPI</a:t>
            </a:r>
            <a:r>
              <a:rPr lang="en-US" altLang="en-US" sz="2800" baseline="0" dirty="0">
                <a:latin typeface="Tahoma" pitchFamily="34" charset="0"/>
                <a:cs typeface="Tahoma" pitchFamily="34" charset="0"/>
              </a:rPr>
              <a:t>/</a:t>
            </a:r>
            <a:r>
              <a:rPr lang="en-US" altLang="en-US" sz="2800" baseline="0" dirty="0" err="1">
                <a:latin typeface="Tahoma" pitchFamily="34" charset="0"/>
                <a:cs typeface="Tahoma" pitchFamily="34" charset="0"/>
              </a:rPr>
              <a:t>Chol</a:t>
            </a:r>
            <a:r>
              <a:rPr lang="en-US" altLang="en-US" sz="2800" baseline="0" dirty="0">
                <a:latin typeface="Tahoma" pitchFamily="34" charset="0"/>
                <a:cs typeface="Tahoma" pitchFamily="34" charset="0"/>
              </a:rPr>
              <a:t> (69:15:2:4:11)</a:t>
            </a:r>
          </a:p>
        </p:txBody>
      </p:sp>
      <p:sp>
        <p:nvSpPr>
          <p:cNvPr id="2060" name="Text Box 37"/>
          <p:cNvSpPr txBox="1">
            <a:spLocks noChangeArrowheads="1"/>
          </p:cNvSpPr>
          <p:nvPr/>
        </p:nvSpPr>
        <p:spPr bwMode="auto">
          <a:xfrm>
            <a:off x="533400" y="12877800"/>
            <a:ext cx="10287000" cy="769441"/>
          </a:xfrm>
          <a:prstGeom prst="rect">
            <a:avLst/>
          </a:prstGeom>
          <a:noFill/>
          <a:ln w="9525">
            <a:noFill/>
            <a:miter lim="800000"/>
            <a:headEnd/>
            <a:tailEnd/>
          </a:ln>
        </p:spPr>
        <p:txBody>
          <a:bodyPr wrap="square">
            <a:spAutoFit/>
          </a:bodyPr>
          <a:lstStyle/>
          <a:p>
            <a:pPr marL="1203325" indent="-1203325" defTabSz="3978275"/>
            <a:r>
              <a:rPr lang="en-US" altLang="en-US" sz="4400" b="1" baseline="0" dirty="0" smtClean="0">
                <a:solidFill>
                  <a:srgbClr val="246E24"/>
                </a:solidFill>
                <a:latin typeface="Tahoma" pitchFamily="34" charset="0"/>
              </a:rPr>
              <a:t>II.   LAXS and bending modulus, K</a:t>
            </a:r>
            <a:r>
              <a:rPr lang="en-US" altLang="en-US" sz="4400" b="1" dirty="0" smtClean="0">
                <a:solidFill>
                  <a:srgbClr val="246E24"/>
                </a:solidFill>
                <a:latin typeface="Tahoma" pitchFamily="34" charset="0"/>
              </a:rPr>
              <a:t>C</a:t>
            </a:r>
            <a:endParaRPr lang="en-US" altLang="en-US" sz="4400" b="1" dirty="0">
              <a:solidFill>
                <a:srgbClr val="246E24"/>
              </a:solidFill>
              <a:latin typeface="Tahoma" pitchFamily="34" charset="0"/>
            </a:endParaRPr>
          </a:p>
        </p:txBody>
      </p:sp>
      <p:sp>
        <p:nvSpPr>
          <p:cNvPr id="2069" name="Text Box 212"/>
          <p:cNvSpPr txBox="1">
            <a:spLocks noChangeArrowheads="1"/>
          </p:cNvSpPr>
          <p:nvPr/>
        </p:nvSpPr>
        <p:spPr bwMode="auto">
          <a:xfrm>
            <a:off x="29565599" y="5257800"/>
            <a:ext cx="7848601" cy="8710077"/>
          </a:xfrm>
          <a:prstGeom prst="rect">
            <a:avLst/>
          </a:prstGeom>
          <a:noFill/>
          <a:ln w="9525">
            <a:noFill/>
            <a:miter lim="800000"/>
            <a:headEnd/>
            <a:tailEnd/>
          </a:ln>
        </p:spPr>
        <p:txBody>
          <a:bodyPr wrap="square">
            <a:spAutoFit/>
          </a:bodyPr>
          <a:lstStyle/>
          <a:p>
            <a:pPr marL="514350" indent="-514350" algn="just">
              <a:buFontTx/>
              <a:buAutoNum type="arabicPeriod"/>
              <a:defRPr/>
            </a:pPr>
            <a:r>
              <a:rPr lang="en-US" altLang="en-US" sz="2800" b="1" baseline="0" dirty="0">
                <a:latin typeface="Tahoma" pitchFamily="34" charset="0"/>
              </a:rPr>
              <a:t>Tat thins membranes</a:t>
            </a:r>
            <a:r>
              <a:rPr lang="en-US" altLang="en-US" sz="2800" b="1" baseline="0" dirty="0">
                <a:latin typeface="Tahoma" pitchFamily="34" charset="0"/>
                <a:cs typeface="Tahoma" pitchFamily="34" charset="0"/>
              </a:rPr>
              <a:t>.</a:t>
            </a:r>
          </a:p>
          <a:p>
            <a:pPr marL="508000" indent="-508000" algn="just">
              <a:buFontTx/>
              <a:buAutoNum type="arabicPeriod"/>
              <a:defRPr/>
            </a:pPr>
            <a:r>
              <a:rPr lang="en-US" altLang="en-US" sz="2800" b="1" baseline="0" dirty="0">
                <a:latin typeface="Tahoma" pitchFamily="34" charset="0"/>
                <a:cs typeface="Tahoma" pitchFamily="34" charset="0"/>
              </a:rPr>
              <a:t>Tat is located in the </a:t>
            </a:r>
            <a:r>
              <a:rPr lang="en-US" altLang="en-US" sz="2800" b="1" baseline="0" dirty="0" err="1">
                <a:latin typeface="Tahoma" pitchFamily="34" charset="0"/>
                <a:cs typeface="Tahoma" pitchFamily="34" charset="0"/>
              </a:rPr>
              <a:t>headgroup</a:t>
            </a:r>
            <a:r>
              <a:rPr lang="en-US" altLang="en-US" sz="2800" b="1" baseline="0" dirty="0">
                <a:latin typeface="Tahoma" pitchFamily="34" charset="0"/>
                <a:cs typeface="Tahoma" pitchFamily="34" charset="0"/>
              </a:rPr>
              <a:t> </a:t>
            </a:r>
            <a:r>
              <a:rPr lang="en-US" altLang="en-US" sz="2800" b="1" baseline="0" dirty="0" smtClean="0">
                <a:latin typeface="Tahoma" pitchFamily="34" charset="0"/>
                <a:cs typeface="Tahoma" pitchFamily="34" charset="0"/>
              </a:rPr>
              <a:t>region.</a:t>
            </a:r>
          </a:p>
          <a:p>
            <a:pPr marL="508000" indent="-508000" algn="just">
              <a:buFontTx/>
              <a:buAutoNum type="arabicPeriod"/>
              <a:defRPr/>
            </a:pPr>
            <a:r>
              <a:rPr lang="en-US" altLang="en-US" sz="2800" b="1" baseline="0" dirty="0" smtClean="0">
                <a:latin typeface="Tahoma" pitchFamily="34" charset="0"/>
                <a:cs typeface="Tahoma" pitchFamily="34" charset="0"/>
              </a:rPr>
              <a:t>By </a:t>
            </a:r>
            <a:r>
              <a:rPr lang="en-US" altLang="en-US" sz="2800" b="1" baseline="0" dirty="0" smtClean="0">
                <a:latin typeface="Tahoma" pitchFamily="34" charset="0"/>
                <a:cs typeface="Tahoma" pitchFamily="34" charset="0"/>
              </a:rPr>
              <a:t>comparing our X-rays results to MD simulations, there is evidence </a:t>
            </a:r>
            <a:r>
              <a:rPr lang="en-US" altLang="en-US" sz="2800" b="1" i="1" baseline="0" dirty="0" smtClean="0">
                <a:latin typeface="Tahoma" pitchFamily="34" charset="0"/>
                <a:cs typeface="Tahoma" pitchFamily="34" charset="0"/>
              </a:rPr>
              <a:t>against</a:t>
            </a:r>
            <a:r>
              <a:rPr lang="en-US" altLang="en-US" sz="2800" b="1" baseline="0" dirty="0" smtClean="0">
                <a:latin typeface="Tahoma" pitchFamily="34" charset="0"/>
                <a:cs typeface="Tahoma" pitchFamily="34" charset="0"/>
              </a:rPr>
              <a:t> Tat’s location near the center of the </a:t>
            </a:r>
            <a:r>
              <a:rPr lang="en-US" altLang="en-US" sz="2800" b="1" baseline="0" dirty="0" err="1" smtClean="0">
                <a:latin typeface="Tahoma" pitchFamily="34" charset="0"/>
                <a:cs typeface="Tahoma" pitchFamily="34" charset="0"/>
              </a:rPr>
              <a:t>bilayer</a:t>
            </a:r>
            <a:r>
              <a:rPr lang="en-US" altLang="en-US" sz="2800" b="1" baseline="0" dirty="0" smtClean="0">
                <a:latin typeface="Tahoma" pitchFamily="34" charset="0"/>
                <a:cs typeface="Tahoma" pitchFamily="34" charset="0"/>
              </a:rPr>
              <a:t>.</a:t>
            </a:r>
          </a:p>
          <a:p>
            <a:pPr marL="508000" indent="-508000" algn="just">
              <a:buFontTx/>
              <a:buAutoNum type="arabicPeriod"/>
              <a:defRPr/>
            </a:pPr>
            <a:r>
              <a:rPr lang="en-US" altLang="en-US" sz="2800" b="1" baseline="0" dirty="0" smtClean="0">
                <a:latin typeface="Tahoma" pitchFamily="34" charset="0"/>
                <a:cs typeface="Tahoma" pitchFamily="34" charset="0"/>
              </a:rPr>
              <a:t>Tat </a:t>
            </a:r>
            <a:r>
              <a:rPr lang="en-US" altLang="en-US" sz="2800" b="1" baseline="0" dirty="0">
                <a:latin typeface="Tahoma" pitchFamily="34" charset="0"/>
                <a:cs typeface="Tahoma" pitchFamily="34" charset="0"/>
              </a:rPr>
              <a:t>causes a decrease in K</a:t>
            </a:r>
            <a:r>
              <a:rPr lang="en-US" altLang="en-US" sz="2800" b="1" dirty="0">
                <a:latin typeface="Tahoma" pitchFamily="34" charset="0"/>
                <a:cs typeface="Tahoma" pitchFamily="34" charset="0"/>
              </a:rPr>
              <a:t>C</a:t>
            </a:r>
            <a:r>
              <a:rPr lang="en-US" altLang="en-US" sz="2800" b="1" baseline="0" dirty="0">
                <a:latin typeface="Tahoma" pitchFamily="34" charset="0"/>
                <a:cs typeface="Tahoma" pitchFamily="34" charset="0"/>
              </a:rPr>
              <a:t>, which lowers the energy to bend the membrane inwards to form a pore.</a:t>
            </a:r>
          </a:p>
          <a:p>
            <a:pPr marL="508000" indent="-508000" algn="just">
              <a:buFontTx/>
              <a:buAutoNum type="arabicPeriod"/>
              <a:defRPr/>
            </a:pPr>
            <a:r>
              <a:rPr lang="en-US" altLang="en-US" sz="2800" b="1" baseline="0" dirty="0">
                <a:latin typeface="Tahoma" pitchFamily="34" charset="0"/>
                <a:cs typeface="Tahoma" pitchFamily="34" charset="0"/>
              </a:rPr>
              <a:t>Tat disorders lipid chains, </a:t>
            </a:r>
            <a:r>
              <a:rPr lang="en-US" altLang="en-US" sz="2800" b="1" baseline="0" dirty="0" smtClean="0">
                <a:latin typeface="Tahoma" pitchFamily="34" charset="0"/>
                <a:cs typeface="Tahoma" pitchFamily="34" charset="0"/>
              </a:rPr>
              <a:t>which could rearrange more easily to </a:t>
            </a:r>
            <a:r>
              <a:rPr lang="en-US" altLang="en-US" sz="2800" b="1" baseline="0" dirty="0">
                <a:latin typeface="Tahoma" pitchFamily="34" charset="0"/>
                <a:cs typeface="Tahoma" pitchFamily="34" charset="0"/>
              </a:rPr>
              <a:t>form a </a:t>
            </a:r>
            <a:r>
              <a:rPr lang="en-US" altLang="en-US" sz="2800" b="1" baseline="0" dirty="0" smtClean="0">
                <a:latin typeface="Tahoma" pitchFamily="34" charset="0"/>
                <a:cs typeface="Tahoma" pitchFamily="34" charset="0"/>
              </a:rPr>
              <a:t>pore.</a:t>
            </a:r>
          </a:p>
          <a:p>
            <a:pPr marL="508000" indent="-508000" algn="just">
              <a:buFontTx/>
              <a:buAutoNum type="arabicPeriod"/>
              <a:defRPr/>
            </a:pPr>
            <a:r>
              <a:rPr lang="en-US" altLang="en-US" sz="2800" b="1" baseline="0" dirty="0" smtClean="0">
                <a:latin typeface="Tahoma" pitchFamily="34" charset="0"/>
                <a:cs typeface="Tahoma" pitchFamily="34" charset="0"/>
              </a:rPr>
              <a:t>Tat is primarily </a:t>
            </a:r>
            <a:r>
              <a:rPr lang="el-GR" altLang="en-US" sz="2800" b="1" baseline="0" dirty="0" smtClean="0">
                <a:latin typeface="Tahoma" panose="020B0604030504040204" pitchFamily="34" charset="0"/>
                <a:cs typeface="Tahoma" panose="020B0604030504040204" pitchFamily="34" charset="0"/>
              </a:rPr>
              <a:t>β</a:t>
            </a:r>
            <a:r>
              <a:rPr lang="en-US" altLang="en-US" sz="2800" b="1" baseline="0" dirty="0" smtClean="0">
                <a:latin typeface="Tahoma" panose="020B0604030504040204" pitchFamily="34" charset="0"/>
                <a:cs typeface="Tahoma" panose="020B0604030504040204" pitchFamily="34" charset="0"/>
              </a:rPr>
              <a:t>-sheet in solution and in the membrane.</a:t>
            </a:r>
          </a:p>
          <a:p>
            <a:pPr marL="508000" indent="-508000" algn="just">
              <a:buFontTx/>
              <a:buAutoNum type="arabicPeriod"/>
              <a:defRPr/>
            </a:pPr>
            <a:r>
              <a:rPr lang="en-US" altLang="en-US" sz="2800" b="1" baseline="0" dirty="0" smtClean="0">
                <a:latin typeface="Tahoma" panose="020B0604030504040204" pitchFamily="34" charset="0"/>
                <a:cs typeface="Tahoma" panose="020B0604030504040204" pitchFamily="34" charset="0"/>
              </a:rPr>
              <a:t>Neutron </a:t>
            </a:r>
            <a:r>
              <a:rPr lang="en-US" altLang="en-US" sz="2800" b="1" baseline="0" dirty="0">
                <a:latin typeface="Tahoma" pitchFamily="34" charset="0"/>
                <a:cs typeface="Tahoma" pitchFamily="34" charset="0"/>
              </a:rPr>
              <a:t>and X-ray scattering did not </a:t>
            </a:r>
            <a:r>
              <a:rPr lang="en-US" altLang="en-US" sz="2800" b="1" baseline="0" dirty="0" smtClean="0">
                <a:latin typeface="Tahoma" pitchFamily="34" charset="0"/>
                <a:cs typeface="Tahoma" pitchFamily="34" charset="0"/>
              </a:rPr>
              <a:t>demonstrate in-plane </a:t>
            </a:r>
            <a:r>
              <a:rPr lang="en-US" altLang="en-US" sz="2800" b="1" baseline="0" dirty="0">
                <a:latin typeface="Tahoma" pitchFamily="34" charset="0"/>
                <a:cs typeface="Tahoma" pitchFamily="34" charset="0"/>
              </a:rPr>
              <a:t>Tat aggregation</a:t>
            </a:r>
            <a:r>
              <a:rPr lang="en-US" altLang="en-US" sz="2800" b="1" baseline="0" dirty="0" smtClean="0">
                <a:latin typeface="Tahoma" pitchFamily="34" charset="0"/>
                <a:cs typeface="Tahoma" pitchFamily="34" charset="0"/>
              </a:rPr>
              <a:t>.</a:t>
            </a:r>
          </a:p>
          <a:p>
            <a:pPr marL="508000" indent="-508000" algn="just">
              <a:buFontTx/>
              <a:buAutoNum type="arabicPeriod"/>
              <a:defRPr/>
            </a:pPr>
            <a:r>
              <a:rPr lang="en-US" altLang="en-US" sz="2800" b="1" baseline="0" dirty="0" smtClean="0">
                <a:latin typeface="Tahoma" pitchFamily="34" charset="0"/>
                <a:cs typeface="Tahoma" pitchFamily="34" charset="0"/>
              </a:rPr>
              <a:t>At high hydration, Tat increases mosaic </a:t>
            </a:r>
            <a:r>
              <a:rPr lang="en-US" altLang="en-US" sz="2800" b="1" baseline="0" dirty="0" smtClean="0">
                <a:latin typeface="Tahoma" pitchFamily="34" charset="0"/>
                <a:cs typeface="Tahoma" pitchFamily="34" charset="0"/>
              </a:rPr>
              <a:t>spread which is reversible by dehydrating the </a:t>
            </a:r>
            <a:r>
              <a:rPr lang="en-US" altLang="en-US" sz="2800" b="1" baseline="0" dirty="0" err="1" smtClean="0">
                <a:latin typeface="Tahoma" pitchFamily="34" charset="0"/>
                <a:cs typeface="Tahoma" pitchFamily="34" charset="0"/>
              </a:rPr>
              <a:t>sample.This</a:t>
            </a:r>
            <a:r>
              <a:rPr lang="en-US" altLang="en-US" sz="2800" b="1" baseline="0" dirty="0" smtClean="0">
                <a:latin typeface="Tahoma" pitchFamily="34" charset="0"/>
                <a:cs typeface="Tahoma" pitchFamily="34" charset="0"/>
              </a:rPr>
              <a:t> membrane </a:t>
            </a:r>
            <a:r>
              <a:rPr lang="en-US" altLang="en-US" sz="2800" b="1" baseline="0" dirty="0" err="1" smtClean="0">
                <a:latin typeface="Tahoma" pitchFamily="34" charset="0"/>
                <a:cs typeface="Tahoma" pitchFamily="34" charset="0"/>
              </a:rPr>
              <a:t>misorientation</a:t>
            </a:r>
            <a:r>
              <a:rPr lang="en-US" altLang="en-US" sz="2800" b="1" baseline="0" dirty="0" smtClean="0">
                <a:latin typeface="Tahoma" pitchFamily="34" charset="0"/>
                <a:cs typeface="Tahoma" pitchFamily="34" charset="0"/>
              </a:rPr>
              <a:t> </a:t>
            </a:r>
            <a:r>
              <a:rPr lang="en-US" altLang="en-US" sz="2800" b="1" baseline="0" dirty="0" smtClean="0">
                <a:latin typeface="Tahoma" pitchFamily="34" charset="0"/>
                <a:cs typeface="Tahoma" pitchFamily="34" charset="0"/>
              </a:rPr>
              <a:t>could lead to local defects</a:t>
            </a:r>
            <a:r>
              <a:rPr lang="en-US" altLang="en-US" sz="2800" b="1" baseline="0" dirty="0" smtClean="0">
                <a:latin typeface="Tahoma" pitchFamily="34" charset="0"/>
                <a:cs typeface="Tahoma" pitchFamily="34" charset="0"/>
              </a:rPr>
              <a:t>.</a:t>
            </a:r>
            <a:endParaRPr lang="en-US" altLang="en-US" sz="2800" b="1" baseline="0" dirty="0">
              <a:latin typeface="Tahoma" pitchFamily="34" charset="0"/>
              <a:cs typeface="Tahoma" pitchFamily="34" charset="0"/>
            </a:endParaRPr>
          </a:p>
        </p:txBody>
      </p:sp>
      <p:sp>
        <p:nvSpPr>
          <p:cNvPr id="2078" name="Text Box 1738"/>
          <p:cNvSpPr txBox="1">
            <a:spLocks noChangeArrowheads="1"/>
          </p:cNvSpPr>
          <p:nvPr/>
        </p:nvSpPr>
        <p:spPr bwMode="auto">
          <a:xfrm>
            <a:off x="18135600" y="28803600"/>
            <a:ext cx="4191000" cy="3170099"/>
          </a:xfrm>
          <a:prstGeom prst="rect">
            <a:avLst/>
          </a:prstGeom>
          <a:noFill/>
          <a:ln w="9525">
            <a:noFill/>
            <a:miter lim="800000"/>
            <a:headEnd/>
            <a:tailEnd/>
          </a:ln>
        </p:spPr>
        <p:txBody>
          <a:bodyPr wrap="square">
            <a:spAutoFit/>
          </a:bodyPr>
          <a:lstStyle/>
          <a:p>
            <a:pPr algn="just" defTabSz="3978275">
              <a:defRPr/>
            </a:pPr>
            <a:r>
              <a:rPr lang="en-US" altLang="en-US" sz="2400" b="1" baseline="0" dirty="0">
                <a:latin typeface="+mj-lt"/>
              </a:rPr>
              <a:t>Figure </a:t>
            </a:r>
            <a:r>
              <a:rPr lang="en-US" altLang="en-US" sz="2400" b="1" baseline="0" dirty="0" smtClean="0">
                <a:latin typeface="+mj-lt"/>
              </a:rPr>
              <a:t>6. </a:t>
            </a:r>
            <a:r>
              <a:rPr lang="en-US" altLang="en-US" sz="2200" baseline="0" dirty="0" smtClean="0">
                <a:latin typeface="+mj-lt"/>
              </a:rPr>
              <a:t>Electron density profiles from X-ray data.             </a:t>
            </a:r>
            <a:r>
              <a:rPr lang="en-US" altLang="en-US" sz="2200" b="1" baseline="0" dirty="0" smtClean="0">
                <a:latin typeface="+mj-lt"/>
              </a:rPr>
              <a:t>A. </a:t>
            </a:r>
            <a:r>
              <a:rPr lang="en-US" altLang="en-US" sz="2200" baseline="0" dirty="0" smtClean="0">
                <a:latin typeface="+mj-lt"/>
              </a:rPr>
              <a:t>Component groups with a shaded Tat </a:t>
            </a:r>
            <a:r>
              <a:rPr lang="en-US" altLang="en-US" sz="2200" baseline="0" dirty="0" err="1" smtClean="0">
                <a:latin typeface="+mj-lt"/>
              </a:rPr>
              <a:t>Guassian</a:t>
            </a:r>
            <a:r>
              <a:rPr lang="en-US" altLang="en-US" sz="2200" baseline="0" dirty="0" smtClean="0">
                <a:latin typeface="+mj-lt"/>
              </a:rPr>
              <a:t>. </a:t>
            </a:r>
            <a:r>
              <a:rPr lang="en-US" altLang="en-US" sz="2200" b="1" baseline="0" dirty="0" smtClean="0">
                <a:latin typeface="+mj-lt"/>
              </a:rPr>
              <a:t>B. </a:t>
            </a:r>
            <a:r>
              <a:rPr lang="en-US" altLang="en-US" sz="2200" baseline="0" dirty="0" smtClean="0">
                <a:latin typeface="+mj-lt"/>
              </a:rPr>
              <a:t>Tat in DOPC.  </a:t>
            </a:r>
            <a:r>
              <a:rPr lang="en-US" altLang="en-US" sz="2200" b="1" baseline="0" dirty="0" smtClean="0">
                <a:latin typeface="+mj-lt"/>
              </a:rPr>
              <a:t>C. </a:t>
            </a:r>
            <a:r>
              <a:rPr lang="en-US" altLang="en-US" sz="2200" baseline="0" dirty="0" smtClean="0">
                <a:latin typeface="+mj-lt"/>
              </a:rPr>
              <a:t>Tat in DOPC/DOPE (3:1).  </a:t>
            </a:r>
            <a:r>
              <a:rPr lang="en-US" altLang="en-US" sz="2200" b="1" baseline="0" dirty="0" smtClean="0">
                <a:latin typeface="+mj-lt"/>
              </a:rPr>
              <a:t>D. </a:t>
            </a:r>
            <a:r>
              <a:rPr lang="en-US" altLang="en-US" sz="2200" baseline="0" dirty="0" smtClean="0">
                <a:latin typeface="+mj-lt"/>
              </a:rPr>
              <a:t>Tat in DOPC/DOPE (1:1).  Thicknesses, area and Tat position are </a:t>
            </a:r>
            <a:r>
              <a:rPr lang="en-US" altLang="en-US" sz="2200" baseline="0" dirty="0" err="1" smtClean="0">
                <a:latin typeface="+mj-lt"/>
              </a:rPr>
              <a:t>quantitated</a:t>
            </a:r>
            <a:r>
              <a:rPr lang="en-US" altLang="en-US" sz="2200" baseline="0" dirty="0" smtClean="0">
                <a:latin typeface="+mj-lt"/>
              </a:rPr>
              <a:t> in </a:t>
            </a:r>
            <a:r>
              <a:rPr lang="en-US" altLang="en-US" sz="2200" b="1" baseline="0" dirty="0" smtClean="0">
                <a:latin typeface="+mj-lt"/>
              </a:rPr>
              <a:t>Fig. 5 </a:t>
            </a:r>
            <a:r>
              <a:rPr lang="en-US" altLang="en-US" sz="2200" baseline="0" dirty="0" smtClean="0">
                <a:latin typeface="+mj-lt"/>
              </a:rPr>
              <a:t>(above). </a:t>
            </a:r>
            <a:endParaRPr lang="en-US" altLang="en-US" sz="2200" baseline="0" dirty="0">
              <a:latin typeface="+mj-lt"/>
            </a:endParaRPr>
          </a:p>
        </p:txBody>
      </p:sp>
      <p:sp>
        <p:nvSpPr>
          <p:cNvPr id="2080" name="Rectangle 1"/>
          <p:cNvSpPr>
            <a:spLocks noChangeArrowheads="1"/>
          </p:cNvSpPr>
          <p:nvPr/>
        </p:nvSpPr>
        <p:spPr bwMode="auto">
          <a:xfrm>
            <a:off x="1066800" y="20193000"/>
            <a:ext cx="3810000" cy="2154436"/>
          </a:xfrm>
          <a:prstGeom prst="rect">
            <a:avLst/>
          </a:prstGeom>
          <a:noFill/>
          <a:ln w="9525">
            <a:noFill/>
            <a:miter lim="800000"/>
            <a:headEnd/>
            <a:tailEnd/>
          </a:ln>
        </p:spPr>
        <p:txBody>
          <a:bodyPr wrap="square">
            <a:spAutoFit/>
          </a:bodyPr>
          <a:lstStyle/>
          <a:p>
            <a:pPr algn="just">
              <a:defRPr/>
            </a:pPr>
            <a:r>
              <a:rPr lang="en-US" altLang="en-US" sz="2400" b="1" baseline="0" dirty="0">
                <a:latin typeface="+mj-lt"/>
                <a:cs typeface="Tahoma" pitchFamily="34" charset="0"/>
              </a:rPr>
              <a:t>Figure 1.  </a:t>
            </a:r>
            <a:r>
              <a:rPr lang="en-US" altLang="en-US" sz="2200" baseline="0" dirty="0">
                <a:latin typeface="+mj-lt"/>
                <a:cs typeface="Tahoma" pitchFamily="34" charset="0"/>
              </a:rPr>
              <a:t>Low angle X-ray scattering (LAXS) </a:t>
            </a:r>
            <a:r>
              <a:rPr lang="en-US" altLang="en-US" sz="2200" baseline="0" dirty="0" smtClean="0">
                <a:latin typeface="+mj-lt"/>
                <a:cs typeface="Tahoma" pitchFamily="34" charset="0"/>
              </a:rPr>
              <a:t>from </a:t>
            </a:r>
            <a:r>
              <a:rPr lang="en-US" altLang="en-US" sz="2200" baseline="0" dirty="0">
                <a:latin typeface="+mj-lt"/>
                <a:cs typeface="Tahoma" pitchFamily="34" charset="0"/>
              </a:rPr>
              <a:t>fully hydrated, oriented </a:t>
            </a:r>
            <a:r>
              <a:rPr lang="en-US" altLang="en-US" sz="2200" baseline="0" dirty="0" smtClean="0">
                <a:latin typeface="+mj-lt"/>
                <a:cs typeface="Tahoma" pitchFamily="34" charset="0"/>
              </a:rPr>
              <a:t>bilayers </a:t>
            </a:r>
            <a:r>
              <a:rPr lang="en-US" altLang="en-US" sz="2200" baseline="0" dirty="0">
                <a:latin typeface="+mj-lt"/>
                <a:cs typeface="Tahoma" pitchFamily="34" charset="0"/>
              </a:rPr>
              <a:t>of </a:t>
            </a:r>
          </a:p>
          <a:p>
            <a:pPr algn="just">
              <a:defRPr/>
            </a:pPr>
            <a:r>
              <a:rPr lang="en-US" altLang="en-US" sz="2200" baseline="0" dirty="0">
                <a:latin typeface="+mj-lt"/>
                <a:cs typeface="Tahoma" pitchFamily="34" charset="0"/>
              </a:rPr>
              <a:t>DOPC/DOPE (1:1), x=0.034 Tat  at 37 °C.    </a:t>
            </a:r>
            <a:r>
              <a:rPr lang="en-US" altLang="en-US" sz="2200" baseline="0" dirty="0" smtClean="0">
                <a:latin typeface="+mj-lt"/>
                <a:cs typeface="Tahoma" pitchFamily="34" charset="0"/>
              </a:rPr>
              <a:t> </a:t>
            </a:r>
            <a:r>
              <a:rPr lang="en-US" altLang="en-US" sz="2200" baseline="0" dirty="0">
                <a:latin typeface="+mj-lt"/>
                <a:cs typeface="Tahoma" pitchFamily="34" charset="0"/>
              </a:rPr>
              <a:t>Lamellar  D-spacing = 60.6 </a:t>
            </a:r>
            <a:r>
              <a:rPr lang="en-US" altLang="en-US" sz="2200" baseline="0" dirty="0" smtClean="0">
                <a:latin typeface="+mj-lt"/>
                <a:cs typeface="Tahoma" pitchFamily="34" charset="0"/>
              </a:rPr>
              <a:t>Å.</a:t>
            </a:r>
            <a:endParaRPr lang="en-US" altLang="en-US" sz="2200" baseline="0" dirty="0">
              <a:latin typeface="+mj-lt"/>
              <a:cs typeface="Tahoma" pitchFamily="34" charset="0"/>
            </a:endParaRPr>
          </a:p>
        </p:txBody>
      </p:sp>
      <p:sp>
        <p:nvSpPr>
          <p:cNvPr id="2082" name="Rectangle 2"/>
          <p:cNvSpPr>
            <a:spLocks noChangeArrowheads="1"/>
          </p:cNvSpPr>
          <p:nvPr/>
        </p:nvSpPr>
        <p:spPr bwMode="auto">
          <a:xfrm>
            <a:off x="5029200" y="18973800"/>
            <a:ext cx="5486400" cy="2154436"/>
          </a:xfrm>
          <a:prstGeom prst="rect">
            <a:avLst/>
          </a:prstGeom>
          <a:noFill/>
          <a:ln w="9525">
            <a:noFill/>
            <a:miter lim="800000"/>
            <a:headEnd/>
            <a:tailEnd/>
          </a:ln>
        </p:spPr>
        <p:txBody>
          <a:bodyPr wrap="square">
            <a:spAutoFit/>
          </a:bodyPr>
          <a:lstStyle/>
          <a:p>
            <a:pPr algn="just">
              <a:defRPr/>
            </a:pPr>
            <a:r>
              <a:rPr lang="en-US" altLang="en-US" sz="2400" b="1" baseline="0" dirty="0">
                <a:latin typeface="+mj-lt"/>
                <a:ea typeface="Calibri" pitchFamily="34" charset="0"/>
                <a:cs typeface="Tahoma" pitchFamily="34" charset="0"/>
              </a:rPr>
              <a:t>Figure 2.  </a:t>
            </a:r>
            <a:r>
              <a:rPr lang="en-US" altLang="en-US" sz="2200" baseline="0" dirty="0">
                <a:latin typeface="+mj-lt"/>
                <a:ea typeface="Calibri" pitchFamily="34" charset="0"/>
                <a:cs typeface="Tahoma" pitchFamily="34" charset="0"/>
              </a:rPr>
              <a:t>Bending modulus, K</a:t>
            </a:r>
            <a:r>
              <a:rPr lang="en-US" altLang="en-US" sz="2200" dirty="0">
                <a:latin typeface="+mj-lt"/>
                <a:ea typeface="Calibri" pitchFamily="34" charset="0"/>
                <a:cs typeface="Tahoma" pitchFamily="34" charset="0"/>
              </a:rPr>
              <a:t>C</a:t>
            </a:r>
            <a:r>
              <a:rPr lang="en-US" altLang="en-US" sz="2200" baseline="0" dirty="0">
                <a:latin typeface="+mj-lt"/>
                <a:ea typeface="Calibri" pitchFamily="34" charset="0"/>
                <a:cs typeface="Tahoma" pitchFamily="34" charset="0"/>
              </a:rPr>
              <a:t>, vs. x=P/(L+P) mole </a:t>
            </a:r>
            <a:r>
              <a:rPr lang="en-US" altLang="en-US" sz="2200" baseline="0" dirty="0" smtClean="0">
                <a:latin typeface="+mj-lt"/>
                <a:ea typeface="Calibri" pitchFamily="34" charset="0"/>
                <a:cs typeface="Tahoma" pitchFamily="34" charset="0"/>
              </a:rPr>
              <a:t>fraction. Estimated </a:t>
            </a:r>
            <a:r>
              <a:rPr lang="en-US" altLang="en-US" sz="2200" baseline="0" dirty="0">
                <a:latin typeface="+mj-lt"/>
                <a:ea typeface="Calibri" pitchFamily="34" charset="0"/>
                <a:cs typeface="Tahoma" pitchFamily="34" charset="0"/>
              </a:rPr>
              <a:t>uncertainty in all values is ± 2.  In all mimics, K</a:t>
            </a:r>
            <a:r>
              <a:rPr lang="en-US" altLang="en-US" sz="2200" dirty="0">
                <a:latin typeface="+mj-lt"/>
                <a:ea typeface="Calibri" pitchFamily="34" charset="0"/>
                <a:cs typeface="Tahoma" pitchFamily="34" charset="0"/>
              </a:rPr>
              <a:t>C</a:t>
            </a:r>
            <a:r>
              <a:rPr lang="en-US" altLang="en-US" sz="2200" baseline="0" dirty="0">
                <a:latin typeface="+mj-lt"/>
                <a:ea typeface="Calibri" pitchFamily="34" charset="0"/>
                <a:cs typeface="Tahoma" pitchFamily="34" charset="0"/>
              </a:rPr>
              <a:t> decreased with increasing Tat mole fraction, indicating a softening of lipid membranes. </a:t>
            </a:r>
          </a:p>
        </p:txBody>
      </p:sp>
      <p:pic>
        <p:nvPicPr>
          <p:cNvPr id="2070" name="Picture 1"/>
          <p:cNvPicPr>
            <a:picLocks noChangeAspect="1"/>
          </p:cNvPicPr>
          <p:nvPr/>
        </p:nvPicPr>
        <p:blipFill>
          <a:blip r:embed="rId3" cstate="print"/>
          <a:srcRect/>
          <a:stretch>
            <a:fillRect/>
          </a:stretch>
        </p:blipFill>
        <p:spPr bwMode="auto">
          <a:xfrm>
            <a:off x="11152188" y="11887200"/>
            <a:ext cx="5230812" cy="4572000"/>
          </a:xfrm>
          <a:prstGeom prst="rect">
            <a:avLst/>
          </a:prstGeom>
          <a:noFill/>
          <a:ln w="9525">
            <a:noFill/>
            <a:miter lim="800000"/>
            <a:headEnd/>
            <a:tailEnd/>
          </a:ln>
        </p:spPr>
      </p:pic>
      <p:pic>
        <p:nvPicPr>
          <p:cNvPr id="2071" name="Picture 3"/>
          <p:cNvPicPr>
            <a:picLocks noChangeAspect="1"/>
          </p:cNvPicPr>
          <p:nvPr/>
        </p:nvPicPr>
        <p:blipFill>
          <a:blip r:embed="rId4" cstate="print"/>
          <a:srcRect l="5138" t="851" r="6111" b="2499"/>
          <a:stretch>
            <a:fillRect/>
          </a:stretch>
        </p:blipFill>
        <p:spPr bwMode="auto">
          <a:xfrm>
            <a:off x="11136313" y="5726113"/>
            <a:ext cx="5376862" cy="4484687"/>
          </a:xfrm>
          <a:prstGeom prst="rect">
            <a:avLst/>
          </a:prstGeom>
          <a:noFill/>
          <a:ln w="9525">
            <a:noFill/>
            <a:miter lim="800000"/>
            <a:headEnd/>
            <a:tailEnd/>
          </a:ln>
        </p:spPr>
      </p:pic>
      <p:pic>
        <p:nvPicPr>
          <p:cNvPr id="2072" name="Picture 4"/>
          <p:cNvPicPr>
            <a:picLocks noChangeAspect="1"/>
          </p:cNvPicPr>
          <p:nvPr/>
        </p:nvPicPr>
        <p:blipFill>
          <a:blip r:embed="rId5" cstate="print"/>
          <a:srcRect/>
          <a:stretch>
            <a:fillRect/>
          </a:stretch>
        </p:blipFill>
        <p:spPr bwMode="auto">
          <a:xfrm>
            <a:off x="16611600" y="11887200"/>
            <a:ext cx="5232400" cy="4572000"/>
          </a:xfrm>
          <a:prstGeom prst="rect">
            <a:avLst/>
          </a:prstGeom>
          <a:noFill/>
          <a:ln w="9525">
            <a:noFill/>
            <a:miter lim="800000"/>
            <a:headEnd/>
            <a:tailEnd/>
          </a:ln>
        </p:spPr>
      </p:pic>
      <p:pic>
        <p:nvPicPr>
          <p:cNvPr id="2073" name="Picture 2"/>
          <p:cNvPicPr>
            <a:picLocks noChangeAspect="1"/>
          </p:cNvPicPr>
          <p:nvPr/>
        </p:nvPicPr>
        <p:blipFill>
          <a:blip r:embed="rId6" cstate="print"/>
          <a:srcRect l="2286" t="1617" r="12268" b="3719"/>
          <a:stretch>
            <a:fillRect/>
          </a:stretch>
        </p:blipFill>
        <p:spPr bwMode="auto">
          <a:xfrm>
            <a:off x="16459200" y="5726113"/>
            <a:ext cx="5235575" cy="4441825"/>
          </a:xfrm>
          <a:prstGeom prst="rect">
            <a:avLst/>
          </a:prstGeom>
          <a:noFill/>
          <a:ln w="9525">
            <a:noFill/>
            <a:miter lim="800000"/>
            <a:headEnd/>
            <a:tailEnd/>
          </a:ln>
        </p:spPr>
      </p:pic>
      <p:pic>
        <p:nvPicPr>
          <p:cNvPr id="2077" name="Picture 44" descr="TatinWater.TIF"/>
          <p:cNvPicPr>
            <a:picLocks noChangeAspect="1" noChangeArrowheads="1"/>
          </p:cNvPicPr>
          <p:nvPr/>
        </p:nvPicPr>
        <p:blipFill>
          <a:blip r:embed="rId7" cstate="print"/>
          <a:srcRect l="5389" t="8888" r="12251" b="6667"/>
          <a:stretch>
            <a:fillRect/>
          </a:stretch>
        </p:blipFill>
        <p:spPr bwMode="auto">
          <a:xfrm>
            <a:off x="26136600" y="26365200"/>
            <a:ext cx="3484563" cy="3200400"/>
          </a:xfrm>
          <a:prstGeom prst="rect">
            <a:avLst/>
          </a:prstGeom>
          <a:noFill/>
          <a:ln w="9525">
            <a:noFill/>
            <a:miter lim="800000"/>
            <a:headEnd/>
            <a:tailEnd/>
          </a:ln>
        </p:spPr>
      </p:pic>
      <p:pic>
        <p:nvPicPr>
          <p:cNvPr id="3" name="Picture 45" descr="TatCDThinFilm.TIF"/>
          <p:cNvPicPr>
            <a:picLocks noChangeAspect="1" noChangeArrowheads="1"/>
          </p:cNvPicPr>
          <p:nvPr/>
        </p:nvPicPr>
        <p:blipFill>
          <a:blip r:embed="rId8" cstate="print"/>
          <a:srcRect l="5389" t="10001" r="11394" b="5556"/>
          <a:stretch>
            <a:fillRect/>
          </a:stretch>
        </p:blipFill>
        <p:spPr bwMode="auto">
          <a:xfrm>
            <a:off x="22707600" y="26416000"/>
            <a:ext cx="3429000" cy="3149600"/>
          </a:xfrm>
          <a:prstGeom prst="rect">
            <a:avLst/>
          </a:prstGeom>
          <a:noFill/>
          <a:ln w="9525">
            <a:noFill/>
            <a:miter lim="800000"/>
            <a:headEnd/>
            <a:tailEnd/>
          </a:ln>
        </p:spPr>
      </p:pic>
      <p:pic>
        <p:nvPicPr>
          <p:cNvPr id="2079" name="Picture 46"/>
          <p:cNvPicPr>
            <a:picLocks noChangeAspect="1" noChangeArrowheads="1"/>
          </p:cNvPicPr>
          <p:nvPr/>
        </p:nvPicPr>
        <p:blipFill>
          <a:blip r:embed="rId9" cstate="print"/>
          <a:srcRect/>
          <a:stretch>
            <a:fillRect/>
          </a:stretch>
        </p:blipFill>
        <p:spPr bwMode="auto">
          <a:xfrm>
            <a:off x="22936200" y="30675262"/>
            <a:ext cx="6629400" cy="1785938"/>
          </a:xfrm>
          <a:prstGeom prst="rect">
            <a:avLst/>
          </a:prstGeom>
          <a:solidFill>
            <a:schemeClr val="bg1"/>
          </a:solidFill>
          <a:ln w="9525">
            <a:noFill/>
            <a:miter lim="800000"/>
            <a:headEnd/>
            <a:tailEnd/>
          </a:ln>
        </p:spPr>
      </p:pic>
      <p:sp>
        <p:nvSpPr>
          <p:cNvPr id="2081" name="Text Box 37"/>
          <p:cNvSpPr txBox="1">
            <a:spLocks noChangeArrowheads="1"/>
          </p:cNvSpPr>
          <p:nvPr/>
        </p:nvSpPr>
        <p:spPr bwMode="auto">
          <a:xfrm>
            <a:off x="23012400" y="25576212"/>
            <a:ext cx="6477000" cy="788988"/>
          </a:xfrm>
          <a:prstGeom prst="rect">
            <a:avLst/>
          </a:prstGeom>
          <a:noFill/>
          <a:ln w="9525">
            <a:noFill/>
            <a:miter lim="800000"/>
            <a:headEnd/>
            <a:tailEnd/>
          </a:ln>
        </p:spPr>
        <p:txBody>
          <a:bodyPr lIns="84902" tIns="42451" rIns="84902" bIns="42451">
            <a:spAutoFit/>
          </a:bodyPr>
          <a:lstStyle/>
          <a:p>
            <a:pPr marL="571500" indent="-571500" defTabSz="3978275"/>
            <a:r>
              <a:rPr lang="en-US" altLang="en-US" sz="4400" b="1" baseline="0" dirty="0" smtClean="0">
                <a:solidFill>
                  <a:srgbClr val="246E24"/>
                </a:solidFill>
                <a:latin typeface="Tahoma" pitchFamily="34" charset="0"/>
              </a:rPr>
              <a:t>VIII. </a:t>
            </a:r>
            <a:r>
              <a:rPr lang="en-US" altLang="en-US" sz="4400" b="1" baseline="0" dirty="0">
                <a:solidFill>
                  <a:srgbClr val="246E24"/>
                </a:solidFill>
                <a:latin typeface="Tahoma" pitchFamily="34" charset="0"/>
              </a:rPr>
              <a:t>CD Spectroscopy</a:t>
            </a:r>
          </a:p>
        </p:txBody>
      </p:sp>
      <p:sp>
        <p:nvSpPr>
          <p:cNvPr id="2083" name="Text Box 37"/>
          <p:cNvSpPr txBox="1">
            <a:spLocks noChangeArrowheads="1"/>
          </p:cNvSpPr>
          <p:nvPr/>
        </p:nvSpPr>
        <p:spPr bwMode="auto">
          <a:xfrm>
            <a:off x="11125200" y="4191000"/>
            <a:ext cx="10972800" cy="1439948"/>
          </a:xfrm>
          <a:prstGeom prst="rect">
            <a:avLst/>
          </a:prstGeom>
          <a:noFill/>
          <a:ln w="9525">
            <a:noFill/>
            <a:miter lim="800000"/>
            <a:headEnd/>
            <a:tailEnd/>
          </a:ln>
        </p:spPr>
        <p:txBody>
          <a:bodyPr wrap="square" lIns="84902" tIns="42451" rIns="84902" bIns="42451">
            <a:spAutoFit/>
          </a:bodyPr>
          <a:lstStyle/>
          <a:p>
            <a:pPr marL="457200" indent="-457200" defTabSz="3978275"/>
            <a:r>
              <a:rPr lang="en-US" altLang="en-US" sz="4400" b="1" baseline="0" dirty="0" smtClean="0">
                <a:solidFill>
                  <a:srgbClr val="246E24"/>
                </a:solidFill>
                <a:latin typeface="Tahoma" pitchFamily="34" charset="0"/>
              </a:rPr>
              <a:t>IV. Comparison of X-ray form factors with MD simulations</a:t>
            </a:r>
            <a:endParaRPr lang="en-US" altLang="en-US" sz="4400" b="1" baseline="0" dirty="0">
              <a:solidFill>
                <a:srgbClr val="246E24"/>
              </a:solidFill>
              <a:latin typeface="Tahoma" pitchFamily="34" charset="0"/>
            </a:endParaRPr>
          </a:p>
        </p:txBody>
      </p:sp>
      <p:sp>
        <p:nvSpPr>
          <p:cNvPr id="2084" name="Rectangle 54"/>
          <p:cNvSpPr>
            <a:spLocks noChangeArrowheads="1"/>
          </p:cNvSpPr>
          <p:nvPr/>
        </p:nvSpPr>
        <p:spPr bwMode="auto">
          <a:xfrm>
            <a:off x="11430000" y="24917400"/>
            <a:ext cx="10210800" cy="1815882"/>
          </a:xfrm>
          <a:prstGeom prst="rect">
            <a:avLst/>
          </a:prstGeom>
          <a:noFill/>
          <a:ln w="9525">
            <a:noFill/>
            <a:miter lim="800000"/>
            <a:headEnd/>
            <a:tailEnd/>
          </a:ln>
        </p:spPr>
        <p:txBody>
          <a:bodyPr wrap="square">
            <a:spAutoFit/>
          </a:bodyPr>
          <a:lstStyle/>
          <a:p>
            <a:pPr algn="just"/>
            <a:r>
              <a:rPr lang="en-US" sz="2400" b="1" baseline="0" dirty="0"/>
              <a:t>Figure </a:t>
            </a:r>
            <a:r>
              <a:rPr lang="en-US" sz="2400" b="1" baseline="0" dirty="0" smtClean="0"/>
              <a:t>5. </a:t>
            </a:r>
            <a:r>
              <a:rPr lang="en-US" sz="2200" baseline="0" dirty="0" smtClean="0"/>
              <a:t>Results from MD simulations (blue) show a decrease in </a:t>
            </a:r>
            <a:r>
              <a:rPr lang="en-US" sz="2200" baseline="0" dirty="0" err="1" smtClean="0"/>
              <a:t>bilayer</a:t>
            </a:r>
            <a:r>
              <a:rPr lang="en-US" sz="2200" baseline="0" dirty="0" smtClean="0"/>
              <a:t> thickness (D</a:t>
            </a:r>
            <a:r>
              <a:rPr lang="en-US" sz="2200" dirty="0" smtClean="0"/>
              <a:t>HH </a:t>
            </a:r>
            <a:r>
              <a:rPr lang="en-US" sz="2200" baseline="0" dirty="0" smtClean="0"/>
              <a:t>(head-to-head) and D</a:t>
            </a:r>
            <a:r>
              <a:rPr lang="en-US" sz="2200" dirty="0" smtClean="0"/>
              <a:t>PP </a:t>
            </a:r>
            <a:r>
              <a:rPr lang="en-US" sz="2200" baseline="0" dirty="0" smtClean="0"/>
              <a:t>(phosphate-to-phosphate)) and an increase in the Tat position with increasing concentration. A</a:t>
            </a:r>
            <a:r>
              <a:rPr lang="en-US" sz="2200" dirty="0" smtClean="0"/>
              <a:t>L</a:t>
            </a:r>
            <a:r>
              <a:rPr lang="en-US" sz="2200" baseline="0" dirty="0" smtClean="0"/>
              <a:t> also increases with Tat. These results are similar to those obtained with the SDP model fitting program used with the X-ray data (black, red and green).</a:t>
            </a:r>
            <a:endParaRPr lang="en-US" sz="2200" baseline="0" dirty="0"/>
          </a:p>
        </p:txBody>
      </p:sp>
      <p:grpSp>
        <p:nvGrpSpPr>
          <p:cNvPr id="2085" name="Group 555"/>
          <p:cNvGrpSpPr>
            <a:grpSpLocks/>
          </p:cNvGrpSpPr>
          <p:nvPr/>
        </p:nvGrpSpPr>
        <p:grpSpPr bwMode="auto">
          <a:xfrm>
            <a:off x="22783800" y="4191000"/>
            <a:ext cx="5791200" cy="5753100"/>
            <a:chOff x="22783800" y="4953000"/>
            <a:chExt cx="5791200" cy="5753100"/>
          </a:xfrm>
        </p:grpSpPr>
        <p:grpSp>
          <p:nvGrpSpPr>
            <p:cNvPr id="2600" name="Group 47"/>
            <p:cNvGrpSpPr>
              <a:grpSpLocks/>
            </p:cNvGrpSpPr>
            <p:nvPr/>
          </p:nvGrpSpPr>
          <p:grpSpPr bwMode="auto">
            <a:xfrm>
              <a:off x="22783800" y="5753100"/>
              <a:ext cx="5791200" cy="4953000"/>
              <a:chOff x="457200" y="381000"/>
              <a:chExt cx="7467600" cy="5638800"/>
            </a:xfrm>
          </p:grpSpPr>
          <p:pic>
            <p:nvPicPr>
              <p:cNvPr id="2603" name="Picture 48" descr="Water1.tif"/>
              <p:cNvPicPr>
                <a:picLocks noChangeAspect="1"/>
              </p:cNvPicPr>
              <p:nvPr/>
            </p:nvPicPr>
            <p:blipFill>
              <a:blip r:embed="rId10" cstate="print"/>
              <a:srcRect t="6203" r="6976"/>
              <a:stretch>
                <a:fillRect/>
              </a:stretch>
            </p:blipFill>
            <p:spPr bwMode="auto">
              <a:xfrm>
                <a:off x="533400" y="3124200"/>
                <a:ext cx="3733800" cy="2895600"/>
              </a:xfrm>
              <a:prstGeom prst="rect">
                <a:avLst/>
              </a:prstGeom>
              <a:noFill/>
              <a:ln w="9525">
                <a:noFill/>
                <a:miter lim="800000"/>
                <a:headEnd/>
                <a:tailEnd/>
              </a:ln>
            </p:spPr>
          </p:pic>
          <p:pic>
            <p:nvPicPr>
              <p:cNvPr id="2604" name="Picture 49" descr="WetminWat.tif"/>
              <p:cNvPicPr>
                <a:picLocks noChangeAspect="1"/>
              </p:cNvPicPr>
              <p:nvPr/>
            </p:nvPicPr>
            <p:blipFill>
              <a:blip r:embed="rId11" cstate="print"/>
              <a:srcRect t="7011" r="5342"/>
              <a:stretch>
                <a:fillRect/>
              </a:stretch>
            </p:blipFill>
            <p:spPr bwMode="auto">
              <a:xfrm>
                <a:off x="4114800" y="3124201"/>
                <a:ext cx="3810000" cy="2859300"/>
              </a:xfrm>
              <a:prstGeom prst="rect">
                <a:avLst/>
              </a:prstGeom>
              <a:noFill/>
              <a:ln w="9525">
                <a:noFill/>
                <a:miter lim="800000"/>
                <a:headEnd/>
                <a:tailEnd/>
              </a:ln>
            </p:spPr>
          </p:pic>
          <p:pic>
            <p:nvPicPr>
              <p:cNvPr id="2605" name="Picture 50" descr="DryWaxs.tif"/>
              <p:cNvPicPr>
                <a:picLocks noChangeAspect="1"/>
              </p:cNvPicPr>
              <p:nvPr/>
            </p:nvPicPr>
            <p:blipFill>
              <a:blip r:embed="rId12" cstate="print"/>
              <a:srcRect t="7317" r="6706"/>
              <a:stretch>
                <a:fillRect/>
              </a:stretch>
            </p:blipFill>
            <p:spPr bwMode="auto">
              <a:xfrm>
                <a:off x="457200" y="381000"/>
                <a:ext cx="3733800" cy="2819400"/>
              </a:xfrm>
              <a:prstGeom prst="rect">
                <a:avLst/>
              </a:prstGeom>
              <a:noFill/>
              <a:ln w="9525">
                <a:noFill/>
                <a:miter lim="800000"/>
                <a:headEnd/>
                <a:tailEnd/>
              </a:ln>
            </p:spPr>
          </p:pic>
          <p:pic>
            <p:nvPicPr>
              <p:cNvPr id="2606" name="Picture 51" descr="WetWaxs.tif"/>
              <p:cNvPicPr>
                <a:picLocks noChangeAspect="1"/>
              </p:cNvPicPr>
              <p:nvPr/>
            </p:nvPicPr>
            <p:blipFill>
              <a:blip r:embed="rId13" cstate="print"/>
              <a:srcRect t="5940" r="6667"/>
              <a:stretch>
                <a:fillRect/>
              </a:stretch>
            </p:blipFill>
            <p:spPr bwMode="auto">
              <a:xfrm>
                <a:off x="4038600" y="384968"/>
                <a:ext cx="3733800" cy="2815432"/>
              </a:xfrm>
              <a:prstGeom prst="rect">
                <a:avLst/>
              </a:prstGeom>
              <a:noFill/>
              <a:ln w="9525">
                <a:noFill/>
                <a:miter lim="800000"/>
                <a:headEnd/>
                <a:tailEnd/>
              </a:ln>
            </p:spPr>
          </p:pic>
        </p:grpSp>
        <p:sp>
          <p:nvSpPr>
            <p:cNvPr id="2601" name="Text Box 37"/>
            <p:cNvSpPr txBox="1">
              <a:spLocks noChangeArrowheads="1"/>
            </p:cNvSpPr>
            <p:nvPr/>
          </p:nvSpPr>
          <p:spPr bwMode="auto">
            <a:xfrm>
              <a:off x="23241000" y="4953000"/>
              <a:ext cx="5257800" cy="763588"/>
            </a:xfrm>
            <a:prstGeom prst="rect">
              <a:avLst/>
            </a:prstGeom>
            <a:noFill/>
            <a:ln w="9525">
              <a:noFill/>
              <a:miter lim="800000"/>
              <a:headEnd/>
              <a:tailEnd/>
            </a:ln>
          </p:spPr>
          <p:txBody>
            <a:bodyPr lIns="84902" tIns="42451" rIns="84902" bIns="42451">
              <a:spAutoFit/>
            </a:bodyPr>
            <a:lstStyle/>
            <a:p>
              <a:pPr marL="571500" indent="-571500" defTabSz="3978275"/>
              <a:r>
                <a:rPr lang="en-US" altLang="en-US" sz="4400" b="1" baseline="0" dirty="0" smtClean="0">
                  <a:solidFill>
                    <a:srgbClr val="246E24"/>
                  </a:solidFill>
                  <a:latin typeface="Tahoma" pitchFamily="34" charset="0"/>
                </a:rPr>
                <a:t>VI. </a:t>
              </a:r>
              <a:r>
                <a:rPr lang="en-US" altLang="en-US" sz="4400" b="1" baseline="0" dirty="0">
                  <a:solidFill>
                    <a:srgbClr val="246E24"/>
                  </a:solidFill>
                  <a:latin typeface="Tahoma" pitchFamily="34" charset="0"/>
                </a:rPr>
                <a:t>WAXS, </a:t>
              </a:r>
              <a:r>
                <a:rPr lang="en-US" altLang="en-US" sz="4400" b="1" baseline="0" dirty="0" err="1">
                  <a:solidFill>
                    <a:srgbClr val="246E24"/>
                  </a:solidFill>
                  <a:latin typeface="Tahoma" pitchFamily="34" charset="0"/>
                </a:rPr>
                <a:t>S</a:t>
              </a:r>
              <a:r>
                <a:rPr lang="en-US" altLang="en-US" sz="4400" b="1" dirty="0" err="1">
                  <a:solidFill>
                    <a:srgbClr val="246E24"/>
                  </a:solidFill>
                  <a:latin typeface="Tahoma" pitchFamily="34" charset="0"/>
                </a:rPr>
                <a:t>xray</a:t>
              </a:r>
              <a:endParaRPr lang="en-US" altLang="en-US" sz="4400" b="1" dirty="0">
                <a:solidFill>
                  <a:srgbClr val="246E24"/>
                </a:solidFill>
                <a:latin typeface="Tahoma" pitchFamily="34" charset="0"/>
              </a:endParaRPr>
            </a:p>
          </p:txBody>
        </p:sp>
        <p:sp>
          <p:nvSpPr>
            <p:cNvPr id="2602" name="TextBox 57"/>
            <p:cNvSpPr txBox="1">
              <a:spLocks noChangeArrowheads="1"/>
            </p:cNvSpPr>
            <p:nvPr/>
          </p:nvSpPr>
          <p:spPr bwMode="auto">
            <a:xfrm>
              <a:off x="23393400" y="5791200"/>
              <a:ext cx="4800600" cy="2800350"/>
            </a:xfrm>
            <a:prstGeom prst="rect">
              <a:avLst/>
            </a:prstGeom>
            <a:noFill/>
            <a:ln w="9525">
              <a:noFill/>
              <a:miter lim="800000"/>
              <a:headEnd/>
              <a:tailEnd/>
            </a:ln>
          </p:spPr>
          <p:txBody>
            <a:bodyPr>
              <a:spAutoFit/>
            </a:bodyPr>
            <a:lstStyle/>
            <a:p>
              <a:r>
                <a:rPr lang="en-US" sz="2400"/>
                <a:t>A			B</a:t>
              </a:r>
            </a:p>
            <a:p>
              <a:endParaRPr lang="en-US" sz="2400"/>
            </a:p>
            <a:p>
              <a:endParaRPr lang="en-US" sz="2400"/>
            </a:p>
            <a:p>
              <a:endParaRPr lang="en-US" sz="2400"/>
            </a:p>
            <a:p>
              <a:endParaRPr lang="en-US" sz="2400"/>
            </a:p>
            <a:p>
              <a:endParaRPr lang="en-US" sz="2400"/>
            </a:p>
            <a:p>
              <a:endParaRPr lang="en-US" sz="2400"/>
            </a:p>
            <a:p>
              <a:endParaRPr lang="en-US" sz="2400"/>
            </a:p>
            <a:p>
              <a:endParaRPr lang="en-US" sz="2400"/>
            </a:p>
            <a:p>
              <a:endParaRPr lang="en-US" sz="2400"/>
            </a:p>
            <a:p>
              <a:r>
                <a:rPr lang="en-US" sz="2400"/>
                <a:t>C			D</a:t>
              </a:r>
            </a:p>
          </p:txBody>
        </p:sp>
      </p:grpSp>
      <p:sp>
        <p:nvSpPr>
          <p:cNvPr id="2087" name="TextBox 555"/>
          <p:cNvSpPr txBox="1">
            <a:spLocks noChangeArrowheads="1"/>
          </p:cNvSpPr>
          <p:nvPr/>
        </p:nvSpPr>
        <p:spPr bwMode="auto">
          <a:xfrm>
            <a:off x="29827429" y="14726741"/>
            <a:ext cx="7619777" cy="2077492"/>
          </a:xfrm>
          <a:prstGeom prst="rect">
            <a:avLst/>
          </a:prstGeom>
          <a:noFill/>
          <a:ln w="9525">
            <a:noFill/>
            <a:miter lim="800000"/>
            <a:headEnd/>
            <a:tailEnd/>
          </a:ln>
        </p:spPr>
        <p:txBody>
          <a:bodyPr wrap="square">
            <a:spAutoFit/>
          </a:bodyPr>
          <a:lstStyle/>
          <a:p>
            <a:pPr algn="just"/>
            <a:r>
              <a:rPr lang="en-US" sz="4300" baseline="0" dirty="0" smtClean="0">
                <a:solidFill>
                  <a:srgbClr val="FF0000"/>
                </a:solidFill>
              </a:rPr>
              <a:t>Do these </a:t>
            </a:r>
            <a:r>
              <a:rPr lang="en-US" sz="4300" baseline="0" dirty="0">
                <a:solidFill>
                  <a:srgbClr val="FF0000"/>
                </a:solidFill>
              </a:rPr>
              <a:t>structural and elastic results lead to a mechanism for pore formation?</a:t>
            </a:r>
          </a:p>
        </p:txBody>
      </p:sp>
      <p:grpSp>
        <p:nvGrpSpPr>
          <p:cNvPr id="2088" name="Group 23"/>
          <p:cNvGrpSpPr>
            <a:grpSpLocks/>
          </p:cNvGrpSpPr>
          <p:nvPr/>
        </p:nvGrpSpPr>
        <p:grpSpPr bwMode="auto">
          <a:xfrm>
            <a:off x="36195000" y="381000"/>
            <a:ext cx="1676400" cy="1676400"/>
            <a:chOff x="864" y="2122"/>
            <a:chExt cx="2448" cy="2198"/>
          </a:xfrm>
        </p:grpSpPr>
        <p:pic>
          <p:nvPicPr>
            <p:cNvPr id="2103" name="Picture 21" descr=" "/>
            <p:cNvPicPr>
              <a:picLocks noChangeAspect="1" noChangeArrowheads="1"/>
            </p:cNvPicPr>
            <p:nvPr/>
          </p:nvPicPr>
          <p:blipFill>
            <a:blip r:embed="rId14" cstate="print"/>
            <a:srcRect/>
            <a:stretch>
              <a:fillRect/>
            </a:stretch>
          </p:blipFill>
          <p:spPr bwMode="auto">
            <a:xfrm>
              <a:off x="864" y="2122"/>
              <a:ext cx="2448" cy="2198"/>
            </a:xfrm>
            <a:prstGeom prst="rect">
              <a:avLst/>
            </a:prstGeom>
            <a:noFill/>
            <a:ln w="9525">
              <a:noFill/>
              <a:miter lim="800000"/>
              <a:headEnd/>
              <a:tailEnd/>
            </a:ln>
          </p:spPr>
        </p:pic>
        <p:sp>
          <p:nvSpPr>
            <p:cNvPr id="2104" name="Rectangle 22"/>
            <p:cNvSpPr>
              <a:spLocks noChangeArrowheads="1"/>
            </p:cNvSpPr>
            <p:nvPr/>
          </p:nvSpPr>
          <p:spPr bwMode="auto">
            <a:xfrm rot="840000">
              <a:off x="2112" y="2256"/>
              <a:ext cx="115" cy="96"/>
            </a:xfrm>
            <a:prstGeom prst="rect">
              <a:avLst/>
            </a:prstGeom>
            <a:solidFill>
              <a:schemeClr val="bg1"/>
            </a:solidFill>
            <a:ln w="9525">
              <a:noFill/>
              <a:miter lim="800000"/>
              <a:headEnd/>
              <a:tailEnd/>
            </a:ln>
          </p:spPr>
          <p:txBody>
            <a:bodyPr wrap="none" anchor="ctr"/>
            <a:lstStyle/>
            <a:p>
              <a:endParaRPr lang="en-US"/>
            </a:p>
          </p:txBody>
        </p:sp>
      </p:grpSp>
      <p:sp>
        <p:nvSpPr>
          <p:cNvPr id="2089" name="TextBox 559"/>
          <p:cNvSpPr txBox="1">
            <a:spLocks noChangeArrowheads="1"/>
          </p:cNvSpPr>
          <p:nvPr/>
        </p:nvSpPr>
        <p:spPr bwMode="auto">
          <a:xfrm>
            <a:off x="30358989" y="23267253"/>
            <a:ext cx="6858000" cy="6001643"/>
          </a:xfrm>
          <a:prstGeom prst="rect">
            <a:avLst/>
          </a:prstGeom>
          <a:noFill/>
          <a:ln w="9525">
            <a:noFill/>
            <a:miter lim="800000"/>
            <a:headEnd/>
            <a:tailEnd/>
          </a:ln>
        </p:spPr>
        <p:txBody>
          <a:bodyPr wrap="square">
            <a:spAutoFit/>
          </a:bodyPr>
          <a:lstStyle/>
          <a:p>
            <a:pPr algn="just"/>
            <a:r>
              <a:rPr lang="en-US" sz="3200" baseline="0" dirty="0">
                <a:latin typeface="Tahoma" pitchFamily="34" charset="0"/>
                <a:cs typeface="Tahoma" pitchFamily="34" charset="0"/>
              </a:rPr>
              <a:t>Our results show that Tat remains </a:t>
            </a:r>
            <a:r>
              <a:rPr lang="en-US" sz="3200" baseline="0" dirty="0" smtClean="0">
                <a:latin typeface="Tahoma" pitchFamily="34" charset="0"/>
                <a:cs typeface="Tahoma" pitchFamily="34" charset="0"/>
              </a:rPr>
              <a:t>as a </a:t>
            </a:r>
            <a:r>
              <a:rPr lang="el-GR" sz="3200" baseline="0" dirty="0" smtClean="0">
                <a:latin typeface="Tahoma" panose="020B0604030504040204" pitchFamily="34" charset="0"/>
                <a:cs typeface="Tahoma" panose="020B0604030504040204" pitchFamily="34" charset="0"/>
              </a:rPr>
              <a:t>β</a:t>
            </a:r>
            <a:r>
              <a:rPr lang="en-US" sz="3200" baseline="0" dirty="0" smtClean="0">
                <a:latin typeface="Tahoma" pitchFamily="34" charset="0"/>
                <a:cs typeface="Tahoma" pitchFamily="34" charset="0"/>
              </a:rPr>
              <a:t>-sheet near </a:t>
            </a:r>
            <a:r>
              <a:rPr lang="en-US" sz="3200" baseline="0" dirty="0">
                <a:latin typeface="Tahoma" pitchFamily="34" charset="0"/>
                <a:cs typeface="Tahoma" pitchFamily="34" charset="0"/>
              </a:rPr>
              <a:t>the membrane </a:t>
            </a:r>
            <a:r>
              <a:rPr lang="en-US" sz="3200" baseline="0" dirty="0" smtClean="0">
                <a:latin typeface="Tahoma" pitchFamily="34" charset="0"/>
                <a:cs typeface="Tahoma" pitchFamily="34" charset="0"/>
              </a:rPr>
              <a:t>surface.  Since it thins membranes, increases bending, disorders and </a:t>
            </a:r>
            <a:r>
              <a:rPr lang="en-US" sz="3200" baseline="0" dirty="0" err="1" smtClean="0">
                <a:latin typeface="Tahoma" pitchFamily="34" charset="0"/>
                <a:cs typeface="Tahoma" pitchFamily="34" charset="0"/>
              </a:rPr>
              <a:t>misorients</a:t>
            </a:r>
            <a:r>
              <a:rPr lang="en-US" sz="3200" baseline="0" dirty="0" smtClean="0">
                <a:latin typeface="Tahoma" pitchFamily="34" charset="0"/>
                <a:cs typeface="Tahoma" pitchFamily="34" charset="0"/>
              </a:rPr>
              <a:t> layers, we suggest that local </a:t>
            </a:r>
            <a:r>
              <a:rPr lang="en-US" sz="3200" baseline="0" dirty="0" smtClean="0">
                <a:latin typeface="Tahoma" pitchFamily="34" charset="0"/>
                <a:cs typeface="Tahoma" pitchFamily="34" charset="0"/>
              </a:rPr>
              <a:t>deformations at high hydration </a:t>
            </a:r>
            <a:r>
              <a:rPr lang="en-US" sz="3200" baseline="0" dirty="0" smtClean="0">
                <a:latin typeface="Tahoma" pitchFamily="34" charset="0"/>
                <a:cs typeface="Tahoma" pitchFamily="34" charset="0"/>
              </a:rPr>
              <a:t>may occur as shown above.  Translocation may occur through these defects, but our results do not support an equilibrium, interior Tat position, nor </a:t>
            </a:r>
            <a:r>
              <a:rPr lang="en-US" sz="3200" baseline="0" dirty="0" smtClean="0">
                <a:latin typeface="Tahoma" pitchFamily="34" charset="0"/>
                <a:cs typeface="Tahoma" pitchFamily="34" charset="0"/>
              </a:rPr>
              <a:t>an interior position of phosphate </a:t>
            </a:r>
            <a:r>
              <a:rPr lang="en-US" sz="3200" baseline="0" dirty="0" err="1" smtClean="0">
                <a:latin typeface="Tahoma" pitchFamily="34" charset="0"/>
                <a:cs typeface="Tahoma" pitchFamily="34" charset="0"/>
              </a:rPr>
              <a:t>headgroups</a:t>
            </a:r>
            <a:r>
              <a:rPr lang="en-US" sz="3200" baseline="0" dirty="0" smtClean="0">
                <a:latin typeface="Tahoma" pitchFamily="34" charset="0"/>
                <a:cs typeface="Tahoma" pitchFamily="34" charset="0"/>
              </a:rPr>
              <a:t>.</a:t>
            </a:r>
            <a:endParaRPr lang="en-US" sz="3200" baseline="0" dirty="0">
              <a:latin typeface="Tahoma" pitchFamily="34" charset="0"/>
              <a:cs typeface="Tahoma" pitchFamily="34" charset="0"/>
            </a:endParaRPr>
          </a:p>
        </p:txBody>
      </p:sp>
      <p:sp>
        <p:nvSpPr>
          <p:cNvPr id="2100" name="Rectangle 52"/>
          <p:cNvSpPr>
            <a:spLocks noChangeArrowheads="1"/>
          </p:cNvSpPr>
          <p:nvPr/>
        </p:nvSpPr>
        <p:spPr bwMode="auto">
          <a:xfrm>
            <a:off x="22555200" y="23588008"/>
            <a:ext cx="7315200" cy="1938992"/>
          </a:xfrm>
          <a:prstGeom prst="rect">
            <a:avLst/>
          </a:prstGeom>
          <a:noFill/>
          <a:ln w="9525">
            <a:noFill/>
            <a:miter lim="800000"/>
            <a:headEnd/>
            <a:tailEnd/>
          </a:ln>
          <a:effectLst/>
        </p:spPr>
        <p:txBody>
          <a:bodyPr wrap="square" anchor="ctr">
            <a:spAutoFit/>
          </a:bodyPr>
          <a:lstStyle/>
          <a:p>
            <a:pPr algn="just" eaLnBrk="0" hangingPunct="0">
              <a:defRPr/>
            </a:pPr>
            <a:r>
              <a:rPr lang="en-US" sz="2400" b="1" baseline="0" dirty="0">
                <a:latin typeface="+mj-lt"/>
                <a:ea typeface="Calibri" pitchFamily="34" charset="0"/>
                <a:cs typeface="Tahoma" pitchFamily="34" charset="0"/>
              </a:rPr>
              <a:t>Figure </a:t>
            </a:r>
            <a:r>
              <a:rPr lang="en-US" sz="2400" b="1" baseline="0" dirty="0" smtClean="0">
                <a:latin typeface="+mj-lt"/>
                <a:ea typeface="Calibri" pitchFamily="34" charset="0"/>
                <a:cs typeface="Tahoma" pitchFamily="34" charset="0"/>
              </a:rPr>
              <a:t>10.  </a:t>
            </a:r>
            <a:r>
              <a:rPr lang="en-US" sz="2400" baseline="0" dirty="0" smtClean="0">
                <a:latin typeface="+mj-lt"/>
                <a:ea typeface="Calibri" pitchFamily="34" charset="0"/>
                <a:cs typeface="Tahoma" pitchFamily="34" charset="0"/>
              </a:rPr>
              <a:t>Neutron scattering of DOPC:DOPE (3:1), x= 0.059 Tat shows loss of </a:t>
            </a:r>
            <a:r>
              <a:rPr lang="en-US" sz="2400" baseline="0" dirty="0" err="1" smtClean="0">
                <a:latin typeface="+mj-lt"/>
                <a:ea typeface="Calibri" pitchFamily="34" charset="0"/>
                <a:cs typeface="Tahoma" pitchFamily="34" charset="0"/>
              </a:rPr>
              <a:t>misorientation</a:t>
            </a:r>
            <a:r>
              <a:rPr lang="en-US" sz="2400" baseline="0" dirty="0" smtClean="0">
                <a:latin typeface="+mj-lt"/>
                <a:ea typeface="Calibri" pitchFamily="34" charset="0"/>
                <a:cs typeface="Tahoma" pitchFamily="34" charset="0"/>
              </a:rPr>
              <a:t> as the sample is dried.  D-spacing = </a:t>
            </a:r>
            <a:r>
              <a:rPr lang="en-US" sz="2400" b="1" baseline="0" dirty="0" smtClean="0">
                <a:latin typeface="+mj-lt"/>
                <a:ea typeface="Calibri" pitchFamily="34" charset="0"/>
                <a:cs typeface="Tahoma" pitchFamily="34" charset="0"/>
              </a:rPr>
              <a:t>A.</a:t>
            </a:r>
            <a:r>
              <a:rPr lang="en-US" sz="2400" baseline="0" dirty="0" smtClean="0">
                <a:latin typeface="+mj-lt"/>
                <a:ea typeface="Calibri" pitchFamily="34" charset="0"/>
                <a:cs typeface="Tahoma" pitchFamily="34" charset="0"/>
              </a:rPr>
              <a:t> 63.7 Å,            </a:t>
            </a:r>
            <a:r>
              <a:rPr lang="en-US" sz="2400" b="1" baseline="0" dirty="0" smtClean="0">
                <a:latin typeface="+mj-lt"/>
                <a:ea typeface="Calibri" pitchFamily="34" charset="0"/>
                <a:cs typeface="Tahoma" pitchFamily="34" charset="0"/>
              </a:rPr>
              <a:t>B.  </a:t>
            </a:r>
            <a:r>
              <a:rPr lang="en-US" sz="2400" baseline="0" dirty="0" smtClean="0">
                <a:latin typeface="+mj-lt"/>
                <a:ea typeface="Calibri" pitchFamily="34" charset="0"/>
                <a:cs typeface="Tahoma" pitchFamily="34" charset="0"/>
              </a:rPr>
              <a:t>57.6, </a:t>
            </a:r>
            <a:r>
              <a:rPr lang="en-US" sz="2400" b="1" baseline="0" dirty="0" smtClean="0">
                <a:latin typeface="+mj-lt"/>
                <a:ea typeface="Calibri" pitchFamily="34" charset="0"/>
                <a:cs typeface="Tahoma" pitchFamily="34" charset="0"/>
              </a:rPr>
              <a:t>C. </a:t>
            </a:r>
            <a:r>
              <a:rPr lang="en-US" sz="2400" baseline="0" dirty="0" smtClean="0">
                <a:latin typeface="+mj-lt"/>
                <a:ea typeface="Calibri" pitchFamily="34" charset="0"/>
                <a:cs typeface="Tahoma" pitchFamily="34" charset="0"/>
              </a:rPr>
              <a:t>49.1 Å, indicating a reversible hydration-induced mosaic spread in the Tat samples.</a:t>
            </a:r>
            <a:endParaRPr lang="en-US" sz="2200" baseline="0" dirty="0">
              <a:latin typeface="+mj-lt"/>
              <a:cs typeface="Tahoma" pitchFamily="34" charset="0"/>
            </a:endParaRPr>
          </a:p>
        </p:txBody>
      </p:sp>
      <p:sp>
        <p:nvSpPr>
          <p:cNvPr id="561" name="Rectangle 52"/>
          <p:cNvSpPr>
            <a:spLocks noChangeArrowheads="1"/>
          </p:cNvSpPr>
          <p:nvPr/>
        </p:nvSpPr>
        <p:spPr bwMode="auto">
          <a:xfrm>
            <a:off x="22555200" y="29570362"/>
            <a:ext cx="7162800" cy="1138238"/>
          </a:xfrm>
          <a:prstGeom prst="rect">
            <a:avLst/>
          </a:prstGeom>
          <a:noFill/>
          <a:ln w="9525">
            <a:noFill/>
            <a:miter lim="800000"/>
            <a:headEnd/>
            <a:tailEnd/>
          </a:ln>
          <a:effectLst/>
        </p:spPr>
        <p:txBody>
          <a:bodyPr anchor="ctr">
            <a:spAutoFit/>
          </a:bodyPr>
          <a:lstStyle/>
          <a:p>
            <a:pPr algn="just" eaLnBrk="0" hangingPunct="0">
              <a:defRPr/>
            </a:pPr>
            <a:r>
              <a:rPr lang="en-US" sz="2400" b="1" baseline="0" dirty="0">
                <a:latin typeface="+mj-lt"/>
                <a:ea typeface="Calibri" pitchFamily="34" charset="0"/>
                <a:cs typeface="Tahoma" pitchFamily="34" charset="0"/>
              </a:rPr>
              <a:t>Figure </a:t>
            </a:r>
            <a:r>
              <a:rPr lang="en-US" sz="2400" b="1" baseline="0" dirty="0" smtClean="0">
                <a:latin typeface="+mj-lt"/>
                <a:ea typeface="Calibri" pitchFamily="34" charset="0"/>
                <a:cs typeface="Tahoma" pitchFamily="34" charset="0"/>
              </a:rPr>
              <a:t>11. </a:t>
            </a:r>
            <a:r>
              <a:rPr lang="en-US" sz="2200" baseline="0" dirty="0">
                <a:latin typeface="+mj-lt"/>
                <a:ea typeface="Calibri" pitchFamily="34" charset="0"/>
                <a:cs typeface="Tahoma" pitchFamily="34" charset="0"/>
              </a:rPr>
              <a:t>CD spectroscopy of </a:t>
            </a:r>
            <a:r>
              <a:rPr lang="en-US" sz="2200" b="1" baseline="0" dirty="0">
                <a:latin typeface="+mj-lt"/>
                <a:ea typeface="Calibri" pitchFamily="34" charset="0"/>
                <a:cs typeface="Tahoma" pitchFamily="34" charset="0"/>
              </a:rPr>
              <a:t>A.</a:t>
            </a:r>
            <a:r>
              <a:rPr lang="en-US" sz="2200" baseline="0" dirty="0">
                <a:latin typeface="+mj-lt"/>
                <a:ea typeface="Calibri" pitchFamily="34" charset="0"/>
                <a:cs typeface="Tahoma" pitchFamily="34" charset="0"/>
              </a:rPr>
              <a:t> Tat in water and </a:t>
            </a:r>
            <a:r>
              <a:rPr lang="en-US" sz="2200" baseline="0" dirty="0" smtClean="0">
                <a:latin typeface="+mj-lt"/>
                <a:ea typeface="Calibri" pitchFamily="34" charset="0"/>
                <a:cs typeface="Tahoma" pitchFamily="34" charset="0"/>
              </a:rPr>
              <a:t>    </a:t>
            </a:r>
            <a:r>
              <a:rPr lang="en-US" sz="2200" b="1" baseline="0" dirty="0" smtClean="0">
                <a:latin typeface="+mj-lt"/>
                <a:ea typeface="Calibri" pitchFamily="34" charset="0"/>
                <a:cs typeface="Tahoma" pitchFamily="34" charset="0"/>
              </a:rPr>
              <a:t>B</a:t>
            </a:r>
            <a:r>
              <a:rPr lang="en-US" sz="2200" b="1" baseline="0" dirty="0">
                <a:latin typeface="+mj-lt"/>
                <a:ea typeface="Calibri" pitchFamily="34" charset="0"/>
                <a:cs typeface="Tahoma" pitchFamily="34" charset="0"/>
              </a:rPr>
              <a:t>. </a:t>
            </a:r>
            <a:r>
              <a:rPr lang="en-US" sz="2200" baseline="0" dirty="0">
                <a:latin typeface="+mj-lt"/>
                <a:ea typeface="Calibri" pitchFamily="34" charset="0"/>
                <a:cs typeface="Tahoma" pitchFamily="34" charset="0"/>
              </a:rPr>
              <a:t>Tat in </a:t>
            </a:r>
            <a:r>
              <a:rPr lang="en-US" sz="2200" baseline="0" dirty="0" smtClean="0">
                <a:latin typeface="+mj-lt"/>
                <a:ea typeface="Calibri" pitchFamily="34" charset="0"/>
                <a:cs typeface="Tahoma" pitchFamily="34" charset="0"/>
              </a:rPr>
              <a:t>DOPC/DOPE </a:t>
            </a:r>
            <a:r>
              <a:rPr lang="en-US" sz="2200" baseline="0" dirty="0">
                <a:latin typeface="+mj-lt"/>
                <a:ea typeface="Calibri" pitchFamily="34" charset="0"/>
                <a:cs typeface="Tahoma" pitchFamily="34" charset="0"/>
              </a:rPr>
              <a:t>(3:1), x=0.108.  In both cases, Tat is primarily </a:t>
            </a:r>
            <a:r>
              <a:rPr lang="el-GR" sz="2200" baseline="0" dirty="0" smtClean="0">
                <a:latin typeface="+mj-lt"/>
                <a:ea typeface="Calibri" pitchFamily="34" charset="0"/>
                <a:cs typeface="Tahoma" pitchFamily="34" charset="0"/>
              </a:rPr>
              <a:t>β</a:t>
            </a:r>
            <a:r>
              <a:rPr lang="en-US" sz="2200" baseline="0" dirty="0" smtClean="0">
                <a:latin typeface="+mj-lt"/>
                <a:ea typeface="Calibri" pitchFamily="34" charset="0"/>
                <a:cs typeface="Tahoma" pitchFamily="34" charset="0"/>
              </a:rPr>
              <a:t>-sheet.</a:t>
            </a:r>
            <a:endParaRPr lang="en-US" sz="2200" baseline="0" dirty="0">
              <a:latin typeface="+mj-lt"/>
              <a:cs typeface="Tahoma" pitchFamily="34" charset="0"/>
            </a:endParaRPr>
          </a:p>
        </p:txBody>
      </p:sp>
      <p:sp>
        <p:nvSpPr>
          <p:cNvPr id="2092" name="TextBox 561"/>
          <p:cNvSpPr txBox="1">
            <a:spLocks noChangeArrowheads="1"/>
          </p:cNvSpPr>
          <p:nvPr/>
        </p:nvSpPr>
        <p:spPr bwMode="auto">
          <a:xfrm>
            <a:off x="25755600" y="26422350"/>
            <a:ext cx="3810000" cy="400050"/>
          </a:xfrm>
          <a:prstGeom prst="rect">
            <a:avLst/>
          </a:prstGeom>
          <a:noFill/>
          <a:ln w="9525">
            <a:noFill/>
            <a:miter lim="800000"/>
            <a:headEnd/>
            <a:tailEnd/>
          </a:ln>
        </p:spPr>
        <p:txBody>
          <a:bodyPr>
            <a:spAutoFit/>
          </a:bodyPr>
          <a:lstStyle/>
          <a:p>
            <a:r>
              <a:rPr lang="en-US" sz="2000" b="1" baseline="0" dirty="0">
                <a:latin typeface="Tahoma" pitchFamily="34" charset="0"/>
                <a:cs typeface="Tahoma" pitchFamily="34" charset="0"/>
              </a:rPr>
              <a:t>A			        B</a:t>
            </a:r>
          </a:p>
        </p:txBody>
      </p:sp>
      <p:sp>
        <p:nvSpPr>
          <p:cNvPr id="557" name="Rectangle 556"/>
          <p:cNvSpPr/>
          <p:nvPr/>
        </p:nvSpPr>
        <p:spPr>
          <a:xfrm>
            <a:off x="22707600" y="16078200"/>
            <a:ext cx="6324600" cy="800100"/>
          </a:xfrm>
          <a:prstGeom prst="rect">
            <a:avLst/>
          </a:prstGeom>
        </p:spPr>
        <p:txBody>
          <a:bodyPr>
            <a:spAutoFit/>
          </a:bodyPr>
          <a:lstStyle/>
          <a:p>
            <a:pPr>
              <a:defRPr/>
            </a:pPr>
            <a:r>
              <a:rPr lang="en-US" sz="2400" b="1" baseline="0" dirty="0">
                <a:latin typeface="+mj-lt"/>
                <a:cs typeface="Tahoma" pitchFamily="34" charset="0"/>
              </a:rPr>
              <a:t>Figure </a:t>
            </a:r>
            <a:r>
              <a:rPr lang="en-US" sz="2400" b="1" baseline="0" dirty="0" smtClean="0">
                <a:latin typeface="+mj-lt"/>
                <a:cs typeface="Tahoma" pitchFamily="34" charset="0"/>
              </a:rPr>
              <a:t>8. </a:t>
            </a:r>
            <a:r>
              <a:rPr lang="en-US" sz="2200" baseline="0" dirty="0" err="1">
                <a:latin typeface="+mj-lt"/>
                <a:cs typeface="Tahoma" pitchFamily="34" charset="0"/>
              </a:rPr>
              <a:t>S</a:t>
            </a:r>
            <a:r>
              <a:rPr lang="en-US" sz="2200" dirty="0" err="1">
                <a:latin typeface="+mj-lt"/>
                <a:cs typeface="Tahoma" pitchFamily="34" charset="0"/>
              </a:rPr>
              <a:t>xray</a:t>
            </a:r>
            <a:r>
              <a:rPr lang="en-US" sz="2200" baseline="0" dirty="0">
                <a:latin typeface="+mj-lt"/>
                <a:cs typeface="Tahoma" pitchFamily="34" charset="0"/>
              </a:rPr>
              <a:t> decreases with increasing Tat; Tat disorders chains.</a:t>
            </a:r>
          </a:p>
        </p:txBody>
      </p:sp>
      <p:sp>
        <p:nvSpPr>
          <p:cNvPr id="2095" name="Text Box 37"/>
          <p:cNvSpPr txBox="1">
            <a:spLocks noChangeArrowheads="1"/>
          </p:cNvSpPr>
          <p:nvPr/>
        </p:nvSpPr>
        <p:spPr bwMode="auto">
          <a:xfrm>
            <a:off x="29718000" y="4191000"/>
            <a:ext cx="7315200" cy="763588"/>
          </a:xfrm>
          <a:prstGeom prst="rect">
            <a:avLst/>
          </a:prstGeom>
          <a:noFill/>
          <a:ln w="9525">
            <a:noFill/>
            <a:miter lim="800000"/>
            <a:headEnd/>
            <a:tailEnd/>
          </a:ln>
        </p:spPr>
        <p:txBody>
          <a:bodyPr lIns="84902" tIns="42451" rIns="84902" bIns="42451">
            <a:spAutoFit/>
          </a:bodyPr>
          <a:lstStyle/>
          <a:p>
            <a:pPr marL="571500" indent="-571500" defTabSz="3978275"/>
            <a:r>
              <a:rPr lang="en-US" altLang="en-US" sz="4400" b="1" baseline="0" dirty="0" smtClean="0">
                <a:solidFill>
                  <a:srgbClr val="246E24"/>
                </a:solidFill>
                <a:latin typeface="Tahoma" pitchFamily="34" charset="0"/>
              </a:rPr>
              <a:t>IX. </a:t>
            </a:r>
            <a:r>
              <a:rPr lang="en-US" altLang="en-US" sz="4400" b="1" baseline="0" dirty="0">
                <a:solidFill>
                  <a:srgbClr val="246E24"/>
                </a:solidFill>
                <a:latin typeface="Tahoma" pitchFamily="34" charset="0"/>
              </a:rPr>
              <a:t>Summary of results </a:t>
            </a:r>
          </a:p>
        </p:txBody>
      </p:sp>
      <p:sp>
        <p:nvSpPr>
          <p:cNvPr id="2099" name="Text Box 11"/>
          <p:cNvSpPr txBox="1">
            <a:spLocks noChangeArrowheads="1"/>
          </p:cNvSpPr>
          <p:nvPr/>
        </p:nvSpPr>
        <p:spPr bwMode="auto">
          <a:xfrm>
            <a:off x="685800" y="27660600"/>
            <a:ext cx="10591800" cy="4702380"/>
          </a:xfrm>
          <a:prstGeom prst="rect">
            <a:avLst/>
          </a:prstGeom>
          <a:solidFill>
            <a:srgbClr val="FDE9FB">
              <a:alpha val="59607"/>
            </a:srgbClr>
          </a:solidFill>
          <a:ln w="25400">
            <a:solidFill>
              <a:schemeClr val="tx1"/>
            </a:solidFill>
            <a:miter lim="800000"/>
            <a:headEnd/>
            <a:tailEnd/>
          </a:ln>
        </p:spPr>
        <p:txBody>
          <a:bodyPr wrap="square" lIns="84902" tIns="42451" rIns="84902" bIns="42451">
            <a:spAutoFit/>
          </a:bodyPr>
          <a:lstStyle/>
          <a:p>
            <a:pPr algn="just" defTabSz="3978275"/>
            <a:r>
              <a:rPr lang="en-US" altLang="en-US" sz="2000" b="1" baseline="0" dirty="0">
                <a:solidFill>
                  <a:srgbClr val="246E24"/>
                </a:solidFill>
                <a:latin typeface="Tahoma" pitchFamily="34" charset="0"/>
              </a:rPr>
              <a:t>Methods: </a:t>
            </a:r>
            <a:r>
              <a:rPr lang="en-US" altLang="en-US" sz="2000" baseline="0" dirty="0">
                <a:latin typeface="Tahoma" pitchFamily="34" charset="0"/>
              </a:rPr>
              <a:t>Pure lipids purchased from Avanti Polar Lipids and Tat peptide purchased from the Peptide Synthesis Facility at the University of Pittsburgh were oriented onto silicon substrates using the rock and roll </a:t>
            </a:r>
            <a:r>
              <a:rPr lang="en-US" altLang="en-US" sz="2000" baseline="0" dirty="0" smtClean="0">
                <a:latin typeface="Tahoma" pitchFamily="34" charset="0"/>
              </a:rPr>
              <a:t>method </a:t>
            </a:r>
            <a:r>
              <a:rPr lang="en-US" altLang="en-US" sz="2000" baseline="0" dirty="0">
                <a:latin typeface="Tahoma" pitchFamily="34" charset="0"/>
              </a:rPr>
              <a:t>(Tristram-Nagle, Methods in Molecular Biology, 400:63, Humana Press, 2007). The membranes are hydrated through the vapor in a thick-walled hydration chamber that achieves full hydration (same D-spacing as excess water in capillary) and X-rayed at the CHESS synchrotron (Cornell).  Raw data images are collected on a CCD. The diffuse LAXS data, caused by thermal fluctuations, were analyzed using liquid crystal </a:t>
            </a:r>
            <a:r>
              <a:rPr lang="en-US" altLang="en-US" sz="2000" baseline="0" dirty="0" smtClean="0">
                <a:latin typeface="Tahoma" pitchFamily="34" charset="0"/>
              </a:rPr>
              <a:t>theory (</a:t>
            </a:r>
            <a:r>
              <a:rPr lang="en-US" sz="2000" baseline="0" dirty="0" err="1" smtClean="0">
                <a:latin typeface="Tahoma" pitchFamily="34" charset="0"/>
                <a:cs typeface="Tahoma" pitchFamily="34" charset="0"/>
              </a:rPr>
              <a:t>Lyatskaya</a:t>
            </a:r>
            <a:r>
              <a:rPr lang="en-US" sz="2000" baseline="0" dirty="0" smtClean="0">
                <a:latin typeface="Tahoma" pitchFamily="34" charset="0"/>
                <a:cs typeface="Tahoma" pitchFamily="34" charset="0"/>
              </a:rPr>
              <a:t> et al., Phys. Rev. E 63:011907 (2001)). </a:t>
            </a:r>
            <a:r>
              <a:rPr lang="en-US" altLang="en-US" sz="2000" baseline="0" dirty="0" smtClean="0">
                <a:latin typeface="Tahoma" pitchFamily="34" charset="0"/>
              </a:rPr>
              <a:t>Oriented </a:t>
            </a:r>
            <a:r>
              <a:rPr lang="en-US" altLang="en-US" sz="2000" baseline="0" dirty="0">
                <a:latin typeface="Tahoma" pitchFamily="34" charset="0"/>
              </a:rPr>
              <a:t>samples give the best data for high </a:t>
            </a:r>
            <a:r>
              <a:rPr lang="en-US" altLang="en-US" sz="2000" baseline="0" dirty="0" err="1">
                <a:latin typeface="Tahoma" pitchFamily="34" charset="0"/>
              </a:rPr>
              <a:t>q</a:t>
            </a:r>
            <a:r>
              <a:rPr lang="en-US" altLang="en-US" sz="2000" dirty="0" err="1">
                <a:latin typeface="Tahoma" pitchFamily="34" charset="0"/>
              </a:rPr>
              <a:t>Z</a:t>
            </a:r>
            <a:r>
              <a:rPr lang="en-US" altLang="en-US" sz="2000" baseline="0" dirty="0">
                <a:latin typeface="Tahoma" pitchFamily="34" charset="0"/>
              </a:rPr>
              <a:t>, and they also give the bending modulus Kc.  WAXS was obtained at grazing angle of incidence on the same hydrated, oriented samples.  Similar samples were prepared for neutron scattering at NIST where </a:t>
            </a:r>
            <a:r>
              <a:rPr lang="en-US" altLang="en-US" sz="2000" baseline="0" dirty="0" smtClean="0">
                <a:latin typeface="Tahoma" pitchFamily="34" charset="0"/>
              </a:rPr>
              <a:t>ten </a:t>
            </a:r>
            <a:r>
              <a:rPr lang="en-US" altLang="en-US" sz="2000" baseline="0" dirty="0">
                <a:latin typeface="Tahoma" pitchFamily="34" charset="0"/>
              </a:rPr>
              <a:t>samples in a stack, hydrated through the vapor in a newly fabricated hydration chamber, were irradiated </a:t>
            </a:r>
            <a:r>
              <a:rPr lang="en-US" altLang="en-US" sz="2000" baseline="0" dirty="0" smtClean="0">
                <a:latin typeface="Tahoma" pitchFamily="34" charset="0"/>
              </a:rPr>
              <a:t>simultaneously with angle of incidence=2.46</a:t>
            </a:r>
            <a:r>
              <a:rPr lang="en-US" altLang="en-US" sz="2000" baseline="30000" dirty="0" smtClean="0">
                <a:latin typeface="Tahoma" pitchFamily="34" charset="0"/>
              </a:rPr>
              <a:t>o</a:t>
            </a:r>
            <a:r>
              <a:rPr lang="en-US" altLang="en-US" sz="2000" baseline="0" dirty="0" smtClean="0">
                <a:latin typeface="Tahoma" pitchFamily="34" charset="0"/>
              </a:rPr>
              <a:t> </a:t>
            </a:r>
            <a:r>
              <a:rPr lang="en-US" altLang="en-US" sz="2000" baseline="0" dirty="0">
                <a:latin typeface="Tahoma" pitchFamily="34" charset="0"/>
              </a:rPr>
              <a:t>and the scattered neutrons were collected on a </a:t>
            </a:r>
            <a:r>
              <a:rPr lang="en-US" altLang="en-US" sz="2000" baseline="0" dirty="0" err="1">
                <a:latin typeface="Tahoma" pitchFamily="34" charset="0"/>
              </a:rPr>
              <a:t>Denex</a:t>
            </a:r>
            <a:r>
              <a:rPr lang="en-US" altLang="en-US" sz="2000" baseline="0" dirty="0">
                <a:latin typeface="Tahoma" pitchFamily="34" charset="0"/>
              </a:rPr>
              <a:t> 2D detector.  CD of Tat in membranes was collected from a hydrated Tat/lipid film, purposely </a:t>
            </a:r>
            <a:r>
              <a:rPr lang="en-US" altLang="en-US" sz="2000" baseline="0" dirty="0" err="1" smtClean="0">
                <a:latin typeface="Tahoma" pitchFamily="34" charset="0"/>
              </a:rPr>
              <a:t>misoriented</a:t>
            </a:r>
            <a:r>
              <a:rPr lang="en-US" altLang="en-US" sz="2000" baseline="0" dirty="0" smtClean="0">
                <a:latin typeface="Tahoma" pitchFamily="34" charset="0"/>
              </a:rPr>
              <a:t> </a:t>
            </a:r>
            <a:r>
              <a:rPr lang="en-US" altLang="en-US" sz="2000" baseline="0" dirty="0">
                <a:latin typeface="Tahoma" pitchFamily="34" charset="0"/>
              </a:rPr>
              <a:t>to avoid orientation effects.  CD analysis was done using </a:t>
            </a:r>
            <a:r>
              <a:rPr lang="en-US" altLang="en-US" sz="2000" baseline="0" dirty="0" err="1">
                <a:latin typeface="Tahoma" pitchFamily="34" charset="0"/>
              </a:rPr>
              <a:t>DichroWEB</a:t>
            </a:r>
            <a:r>
              <a:rPr lang="en-US" altLang="en-US" sz="2000" baseline="0" dirty="0">
                <a:latin typeface="Tahoma" pitchFamily="34" charset="0"/>
              </a:rPr>
              <a:t> and protein basis sets.</a:t>
            </a:r>
          </a:p>
        </p:txBody>
      </p:sp>
      <p:sp>
        <p:nvSpPr>
          <p:cNvPr id="6" name="Text Box 64"/>
          <p:cNvSpPr txBox="1">
            <a:spLocks noChangeArrowheads="1"/>
          </p:cNvSpPr>
          <p:nvPr/>
        </p:nvSpPr>
        <p:spPr bwMode="auto">
          <a:xfrm>
            <a:off x="30175200" y="30937200"/>
            <a:ext cx="7391400" cy="677863"/>
          </a:xfrm>
          <a:prstGeom prst="rect">
            <a:avLst/>
          </a:prstGeom>
          <a:solidFill>
            <a:srgbClr val="66FFFF">
              <a:alpha val="29019"/>
            </a:srgbClr>
          </a:solidFill>
          <a:ln w="25400">
            <a:solidFill>
              <a:schemeClr val="tx1"/>
            </a:solidFill>
            <a:miter lim="800000"/>
            <a:headEnd/>
            <a:tailEnd/>
          </a:ln>
        </p:spPr>
        <p:txBody>
          <a:bodyPr>
            <a:spAutoFit/>
          </a:bodyPr>
          <a:lstStyle/>
          <a:p>
            <a:pPr algn="just" defTabSz="4075113"/>
            <a:r>
              <a:rPr lang="en-US" altLang="en-US" sz="1900" b="1" baseline="0">
                <a:latin typeface="Tahoma" pitchFamily="34" charset="0"/>
              </a:rPr>
              <a:t>Acknowledgments:</a:t>
            </a:r>
            <a:r>
              <a:rPr lang="en-US" altLang="en-US" sz="1900" baseline="0">
                <a:latin typeface="Tahoma" pitchFamily="34" charset="0"/>
              </a:rPr>
              <a:t> Funding from NIH GM 44976. Beam time from CHESS (NSF DMR-0225180) and NIST (Dept. of Commerce).  </a:t>
            </a:r>
          </a:p>
        </p:txBody>
      </p:sp>
      <p:sp>
        <p:nvSpPr>
          <p:cNvPr id="2101" name="TextBox 63"/>
          <p:cNvSpPr txBox="1">
            <a:spLocks noChangeArrowheads="1"/>
          </p:cNvSpPr>
          <p:nvPr/>
        </p:nvSpPr>
        <p:spPr bwMode="auto">
          <a:xfrm>
            <a:off x="30327600" y="31699200"/>
            <a:ext cx="6981825" cy="422275"/>
          </a:xfrm>
          <a:prstGeom prst="rect">
            <a:avLst/>
          </a:prstGeom>
          <a:solidFill>
            <a:schemeClr val="bg1"/>
          </a:solidFill>
          <a:ln w="25400">
            <a:solidFill>
              <a:schemeClr val="tx1"/>
            </a:solidFill>
            <a:miter lim="800000"/>
            <a:headEnd/>
            <a:tailEnd/>
          </a:ln>
        </p:spPr>
        <p:txBody>
          <a:bodyPr anchor="ctr" anchorCtr="1">
            <a:spAutoFit/>
          </a:bodyPr>
          <a:lstStyle/>
          <a:p>
            <a:r>
              <a:rPr lang="en-US" altLang="en-US" sz="2000" baseline="0"/>
              <a:t>For more information see http://www.cmu.edu/biolphys/jfstn</a:t>
            </a:r>
          </a:p>
        </p:txBody>
      </p:sp>
      <p:sp>
        <p:nvSpPr>
          <p:cNvPr id="2098" name="Text Box 37"/>
          <p:cNvSpPr txBox="1">
            <a:spLocks noChangeArrowheads="1"/>
          </p:cNvSpPr>
          <p:nvPr/>
        </p:nvSpPr>
        <p:spPr bwMode="auto">
          <a:xfrm>
            <a:off x="2819400" y="3344863"/>
            <a:ext cx="4876800" cy="769937"/>
          </a:xfrm>
          <a:prstGeom prst="rect">
            <a:avLst/>
          </a:prstGeom>
          <a:noFill/>
          <a:ln w="9525">
            <a:noFill/>
            <a:miter lim="800000"/>
            <a:headEnd/>
            <a:tailEnd/>
          </a:ln>
        </p:spPr>
        <p:txBody>
          <a:bodyPr>
            <a:spAutoFit/>
          </a:bodyPr>
          <a:lstStyle/>
          <a:p>
            <a:pPr marL="1203325" indent="-1203325" defTabSz="3978275"/>
            <a:r>
              <a:rPr lang="en-US" altLang="en-US" sz="4400" b="1" baseline="0">
                <a:solidFill>
                  <a:srgbClr val="246E24"/>
                </a:solidFill>
                <a:latin typeface="Tahoma" pitchFamily="34" charset="0"/>
              </a:rPr>
              <a:t>I.   Introduction</a:t>
            </a:r>
          </a:p>
        </p:txBody>
      </p:sp>
      <p:grpSp>
        <p:nvGrpSpPr>
          <p:cNvPr id="565" name="Group 564"/>
          <p:cNvGrpSpPr/>
          <p:nvPr/>
        </p:nvGrpSpPr>
        <p:grpSpPr>
          <a:xfrm>
            <a:off x="1143000" y="13792200"/>
            <a:ext cx="3352800" cy="6324600"/>
            <a:chOff x="1143000" y="13792200"/>
            <a:chExt cx="3352800" cy="6324600"/>
          </a:xfrm>
        </p:grpSpPr>
        <p:pic>
          <p:nvPicPr>
            <p:cNvPr id="2067" name="Picture 60" descr="Fig1"/>
            <p:cNvPicPr>
              <a:picLocks noChangeAspect="1" noChangeArrowheads="1"/>
            </p:cNvPicPr>
            <p:nvPr/>
          </p:nvPicPr>
          <p:blipFill>
            <a:blip r:embed="rId15" cstate="print"/>
            <a:srcRect l="5782" t="5122" r="58208"/>
            <a:stretch>
              <a:fillRect/>
            </a:stretch>
          </p:blipFill>
          <p:spPr bwMode="auto">
            <a:xfrm>
              <a:off x="1143000" y="13792200"/>
              <a:ext cx="3352800" cy="6261100"/>
            </a:xfrm>
            <a:prstGeom prst="rect">
              <a:avLst/>
            </a:prstGeom>
            <a:noFill/>
            <a:ln w="9525">
              <a:noFill/>
              <a:miter lim="800000"/>
              <a:headEnd/>
              <a:tailEnd/>
            </a:ln>
          </p:spPr>
        </p:pic>
        <p:sp>
          <p:nvSpPr>
            <p:cNvPr id="559" name="Rectangle 558"/>
            <p:cNvSpPr/>
            <p:nvPr/>
          </p:nvSpPr>
          <p:spPr bwMode="auto">
            <a:xfrm>
              <a:off x="3810000" y="13944600"/>
              <a:ext cx="457200" cy="381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389438" rtl="0" eaLnBrk="1" fontAlgn="base" latinLnBrk="0" hangingPunct="1">
                <a:lnSpc>
                  <a:spcPct val="100000"/>
                </a:lnSpc>
                <a:spcBef>
                  <a:spcPct val="0"/>
                </a:spcBef>
                <a:spcAft>
                  <a:spcPct val="0"/>
                </a:spcAft>
                <a:buClrTx/>
                <a:buSzTx/>
                <a:buFontTx/>
                <a:buNone/>
                <a:tabLst/>
              </a:pPr>
              <a:endParaRPr kumimoji="0" lang="en-US" sz="8600" b="0" i="0" u="none" strike="noStrike" cap="none" normalizeH="0" baseline="-25000" smtClean="0">
                <a:ln>
                  <a:noFill/>
                </a:ln>
                <a:solidFill>
                  <a:schemeClr val="tx1"/>
                </a:solidFill>
                <a:effectLst/>
                <a:latin typeface="Arial" charset="0"/>
              </a:endParaRPr>
            </a:p>
          </p:txBody>
        </p:sp>
        <p:pic>
          <p:nvPicPr>
            <p:cNvPr id="564" name="Picture 60" descr="Fig1"/>
            <p:cNvPicPr>
              <a:picLocks noChangeAspect="1" noChangeArrowheads="1"/>
            </p:cNvPicPr>
            <p:nvPr/>
          </p:nvPicPr>
          <p:blipFill>
            <a:blip r:embed="rId15" cstate="print"/>
            <a:srcRect l="41792" t="91725" r="34474" b="-962"/>
            <a:stretch>
              <a:fillRect/>
            </a:stretch>
          </p:blipFill>
          <p:spPr bwMode="auto">
            <a:xfrm>
              <a:off x="2057400" y="19507200"/>
              <a:ext cx="2209800" cy="609600"/>
            </a:xfrm>
            <a:prstGeom prst="rect">
              <a:avLst/>
            </a:prstGeom>
            <a:noFill/>
            <a:ln w="9525">
              <a:noFill/>
              <a:miter lim="800000"/>
              <a:headEnd/>
              <a:tailEnd/>
            </a:ln>
          </p:spPr>
        </p:pic>
      </p:grpSp>
      <p:sp>
        <p:nvSpPr>
          <p:cNvPr id="566" name="Text Box 1738"/>
          <p:cNvSpPr txBox="1">
            <a:spLocks noChangeArrowheads="1"/>
          </p:cNvSpPr>
          <p:nvPr/>
        </p:nvSpPr>
        <p:spPr bwMode="auto">
          <a:xfrm>
            <a:off x="11125200" y="10210800"/>
            <a:ext cx="10896600" cy="1477328"/>
          </a:xfrm>
          <a:prstGeom prst="rect">
            <a:avLst/>
          </a:prstGeom>
          <a:noFill/>
          <a:ln w="9525">
            <a:noFill/>
            <a:miter lim="800000"/>
            <a:headEnd/>
            <a:tailEnd/>
          </a:ln>
        </p:spPr>
        <p:txBody>
          <a:bodyPr wrap="square">
            <a:spAutoFit/>
          </a:bodyPr>
          <a:lstStyle/>
          <a:p>
            <a:pPr algn="just" defTabSz="3978275">
              <a:defRPr/>
            </a:pPr>
            <a:r>
              <a:rPr lang="en-US" altLang="en-US" sz="2400" b="1" baseline="0" dirty="0">
                <a:latin typeface="+mj-lt"/>
              </a:rPr>
              <a:t>Figure </a:t>
            </a:r>
            <a:r>
              <a:rPr lang="en-US" altLang="en-US" sz="2400" b="1" baseline="0" dirty="0" smtClean="0">
                <a:latin typeface="+mj-lt"/>
              </a:rPr>
              <a:t>3. </a:t>
            </a:r>
            <a:r>
              <a:rPr lang="en-US" altLang="en-US" sz="2400" baseline="0" dirty="0" smtClean="0">
                <a:latin typeface="+mj-lt"/>
              </a:rPr>
              <a:t>The </a:t>
            </a:r>
            <a:r>
              <a:rPr lang="en-US" altLang="en-US" sz="2200" baseline="0" dirty="0" err="1" smtClean="0">
                <a:latin typeface="+mj-lt"/>
              </a:rPr>
              <a:t>SIMtoEXP</a:t>
            </a:r>
            <a:r>
              <a:rPr lang="en-US" altLang="en-US" sz="2200" baseline="0" dirty="0" smtClean="0">
                <a:latin typeface="+mj-lt"/>
              </a:rPr>
              <a:t> software compares form factors calculated from MD simulations (red</a:t>
            </a:r>
            <a:r>
              <a:rPr lang="en-US" altLang="en-US" sz="2200" baseline="0" dirty="0">
                <a:latin typeface="+mj-lt"/>
              </a:rPr>
              <a:t>) with our X-ray data (black open circles).  Good agreement between simulation and experiment is obtained with Tat in the </a:t>
            </a:r>
            <a:r>
              <a:rPr lang="en-US" altLang="en-US" sz="2200" baseline="0" dirty="0" err="1">
                <a:latin typeface="+mj-lt"/>
              </a:rPr>
              <a:t>headgroup</a:t>
            </a:r>
            <a:r>
              <a:rPr lang="en-US" altLang="en-US" sz="2200" baseline="0" dirty="0">
                <a:latin typeface="+mj-lt"/>
              </a:rPr>
              <a:t> position, but NOT with Tat deep in the hydrocarbon interior. </a:t>
            </a:r>
          </a:p>
        </p:txBody>
      </p:sp>
      <p:sp>
        <p:nvSpPr>
          <p:cNvPr id="568" name="Text Box 1738"/>
          <p:cNvSpPr txBox="1">
            <a:spLocks noChangeArrowheads="1"/>
          </p:cNvSpPr>
          <p:nvPr/>
        </p:nvSpPr>
        <p:spPr bwMode="auto">
          <a:xfrm>
            <a:off x="11125200" y="16459200"/>
            <a:ext cx="10972800" cy="1138773"/>
          </a:xfrm>
          <a:prstGeom prst="rect">
            <a:avLst/>
          </a:prstGeom>
          <a:noFill/>
          <a:ln w="9525">
            <a:noFill/>
            <a:miter lim="800000"/>
            <a:headEnd/>
            <a:tailEnd/>
          </a:ln>
        </p:spPr>
        <p:txBody>
          <a:bodyPr>
            <a:spAutoFit/>
          </a:bodyPr>
          <a:lstStyle/>
          <a:p>
            <a:pPr algn="just" defTabSz="3978275">
              <a:defRPr/>
            </a:pPr>
            <a:r>
              <a:rPr lang="en-US" altLang="en-US" sz="2400" b="1" baseline="0" dirty="0">
                <a:latin typeface="+mj-lt"/>
              </a:rPr>
              <a:t>Figure </a:t>
            </a:r>
            <a:r>
              <a:rPr lang="en-US" altLang="en-US" sz="2400" b="1" baseline="0" dirty="0" smtClean="0">
                <a:latin typeface="+mj-lt"/>
              </a:rPr>
              <a:t>4. </a:t>
            </a:r>
            <a:r>
              <a:rPr lang="en-US" altLang="en-US" sz="2200" baseline="0" dirty="0" smtClean="0">
                <a:latin typeface="+mj-lt"/>
              </a:rPr>
              <a:t>MD simulations of DOPC with 3 mole% Tat (4 Tat/128 DOPC) using </a:t>
            </a:r>
            <a:r>
              <a:rPr lang="en-US" altLang="en-US" sz="2200" baseline="0" dirty="0" err="1" smtClean="0">
                <a:latin typeface="+mj-lt"/>
              </a:rPr>
              <a:t>Gromacs</a:t>
            </a:r>
            <a:r>
              <a:rPr lang="en-US" altLang="en-US" sz="2200" baseline="0" dirty="0" smtClean="0">
                <a:latin typeface="+mj-lt"/>
              </a:rPr>
              <a:t> force field with Area/unit cell = 76 Å</a:t>
            </a:r>
            <a:r>
              <a:rPr lang="en-US" altLang="en-US" sz="2200" baseline="50000" dirty="0" smtClean="0">
                <a:latin typeface="+mj-lt"/>
              </a:rPr>
              <a:t>2</a:t>
            </a:r>
            <a:r>
              <a:rPr lang="en-US" altLang="en-US" sz="2200" baseline="30000" dirty="0" smtClean="0">
                <a:latin typeface="+mj-lt"/>
              </a:rPr>
              <a:t> </a:t>
            </a:r>
            <a:r>
              <a:rPr lang="en-US" altLang="en-US" sz="2200" baseline="0" dirty="0" smtClean="0">
                <a:latin typeface="+mj-lt"/>
              </a:rPr>
              <a:t>.  Center-of-mass of Tat is fixed at 18 Å (left) or 5 Å (right) from </a:t>
            </a:r>
            <a:r>
              <a:rPr lang="en-US" altLang="en-US" sz="2200" baseline="0" dirty="0" err="1" smtClean="0">
                <a:latin typeface="+mj-lt"/>
              </a:rPr>
              <a:t>bilayer</a:t>
            </a:r>
            <a:r>
              <a:rPr lang="en-US" altLang="en-US" sz="2200" baseline="0" dirty="0" smtClean="0">
                <a:latin typeface="+mj-lt"/>
              </a:rPr>
              <a:t> center.  </a:t>
            </a:r>
            <a:endParaRPr lang="en-US" altLang="en-US" sz="2200" baseline="0" dirty="0">
              <a:latin typeface="+mj-lt"/>
            </a:endParaRPr>
          </a:p>
        </p:txBody>
      </p:sp>
      <p:pic>
        <p:nvPicPr>
          <p:cNvPr id="569" name="Picture 568" descr="KCfinal.tif"/>
          <p:cNvPicPr>
            <a:picLocks noChangeAspect="1"/>
          </p:cNvPicPr>
          <p:nvPr/>
        </p:nvPicPr>
        <p:blipFill>
          <a:blip r:embed="rId16" cstate="print"/>
          <a:srcRect l="6610" t="10000" r="11715" b="4444"/>
          <a:stretch>
            <a:fillRect/>
          </a:stretch>
        </p:blipFill>
        <p:spPr>
          <a:xfrm>
            <a:off x="4953000" y="14554200"/>
            <a:ext cx="5415148" cy="4343400"/>
          </a:xfrm>
          <a:prstGeom prst="rect">
            <a:avLst/>
          </a:prstGeom>
        </p:spPr>
      </p:pic>
      <p:pic>
        <p:nvPicPr>
          <p:cNvPr id="571" name="Picture 570"/>
          <p:cNvPicPr>
            <a:picLocks noChangeAspect="1"/>
          </p:cNvPicPr>
          <p:nvPr/>
        </p:nvPicPr>
        <p:blipFill rotWithShape="1">
          <a:blip r:embed="rId17" cstate="print">
            <a:extLst>
              <a:ext uri="{28A0092B-C50C-407E-A947-70E740481C1C}">
                <a14:useLocalDpi xmlns:a14="http://schemas.microsoft.com/office/drawing/2010/main" xmlns="" val="0"/>
              </a:ext>
            </a:extLst>
          </a:blip>
          <a:srcRect l="4722" t="9333" r="12553" b="3556"/>
          <a:stretch/>
        </p:blipFill>
        <p:spPr>
          <a:xfrm>
            <a:off x="22860000" y="11277600"/>
            <a:ext cx="5791200" cy="4671091"/>
          </a:xfrm>
          <a:prstGeom prst="rect">
            <a:avLst/>
          </a:prstGeom>
        </p:spPr>
      </p:pic>
      <p:pic>
        <p:nvPicPr>
          <p:cNvPr id="558" name="Picture 557" descr="FormFactorsAll.tif"/>
          <p:cNvPicPr>
            <a:picLocks noChangeAspect="1"/>
          </p:cNvPicPr>
          <p:nvPr/>
        </p:nvPicPr>
        <p:blipFill>
          <a:blip r:embed="rId18" cstate="print"/>
          <a:srcRect l="10833" t="5556" r="21667" b="15555"/>
          <a:stretch>
            <a:fillRect/>
          </a:stretch>
        </p:blipFill>
        <p:spPr>
          <a:xfrm>
            <a:off x="4953000" y="22098000"/>
            <a:ext cx="6172200" cy="5410200"/>
          </a:xfrm>
          <a:prstGeom prst="rect">
            <a:avLst/>
          </a:prstGeom>
        </p:spPr>
      </p:pic>
      <p:sp>
        <p:nvSpPr>
          <p:cNvPr id="560" name="Rectangle 2"/>
          <p:cNvSpPr>
            <a:spLocks noChangeArrowheads="1"/>
          </p:cNvSpPr>
          <p:nvPr/>
        </p:nvSpPr>
        <p:spPr bwMode="auto">
          <a:xfrm>
            <a:off x="1371600" y="22783800"/>
            <a:ext cx="3429000" cy="3847207"/>
          </a:xfrm>
          <a:prstGeom prst="rect">
            <a:avLst/>
          </a:prstGeom>
          <a:noFill/>
          <a:ln w="9525">
            <a:noFill/>
            <a:miter lim="800000"/>
            <a:headEnd/>
            <a:tailEnd/>
          </a:ln>
        </p:spPr>
        <p:txBody>
          <a:bodyPr wrap="square">
            <a:spAutoFit/>
          </a:bodyPr>
          <a:lstStyle/>
          <a:p>
            <a:pPr algn="just">
              <a:defRPr/>
            </a:pPr>
            <a:r>
              <a:rPr lang="en-US" altLang="en-US" sz="2400" b="1" baseline="0" dirty="0">
                <a:latin typeface="+mj-lt"/>
                <a:ea typeface="Calibri" pitchFamily="34" charset="0"/>
                <a:cs typeface="Tahoma" pitchFamily="34" charset="0"/>
              </a:rPr>
              <a:t>Figure </a:t>
            </a:r>
            <a:r>
              <a:rPr lang="en-US" altLang="en-US" sz="2400" b="1" baseline="0" dirty="0" smtClean="0">
                <a:latin typeface="+mj-lt"/>
                <a:ea typeface="Calibri" pitchFamily="34" charset="0"/>
                <a:cs typeface="Tahoma" pitchFamily="34" charset="0"/>
              </a:rPr>
              <a:t>3.  </a:t>
            </a:r>
            <a:r>
              <a:rPr lang="en-US" altLang="en-US" sz="2200" baseline="0" dirty="0" smtClean="0">
                <a:latin typeface="+mj-lt"/>
                <a:ea typeface="Calibri" pitchFamily="34" charset="0"/>
                <a:cs typeface="Tahoma" pitchFamily="34" charset="0"/>
              </a:rPr>
              <a:t>Form factors from X-ray diffuse data show  a shift towards higher </a:t>
            </a:r>
            <a:r>
              <a:rPr lang="en-US" altLang="en-US" sz="2200" baseline="0" dirty="0" err="1" smtClean="0">
                <a:latin typeface="+mj-lt"/>
                <a:ea typeface="Calibri" pitchFamily="34" charset="0"/>
                <a:cs typeface="Tahoma" pitchFamily="34" charset="0"/>
              </a:rPr>
              <a:t>q</a:t>
            </a:r>
            <a:r>
              <a:rPr lang="en-US" altLang="en-US" sz="2200" dirty="0" err="1" smtClean="0">
                <a:latin typeface="+mj-lt"/>
                <a:ea typeface="Calibri" pitchFamily="34" charset="0"/>
                <a:cs typeface="Tahoma" pitchFamily="34" charset="0"/>
              </a:rPr>
              <a:t>z</a:t>
            </a:r>
            <a:r>
              <a:rPr lang="en-US" altLang="en-US" sz="2200" baseline="0" dirty="0" smtClean="0">
                <a:latin typeface="+mj-lt"/>
                <a:ea typeface="Calibri" pitchFamily="34" charset="0"/>
                <a:cs typeface="Tahoma" pitchFamily="34" charset="0"/>
              </a:rPr>
              <a:t> with increasing Tat, indicating </a:t>
            </a:r>
            <a:r>
              <a:rPr lang="en-US" altLang="en-US" sz="2200" baseline="0" dirty="0" err="1" smtClean="0">
                <a:latin typeface="+mj-lt"/>
                <a:ea typeface="Calibri" pitchFamily="34" charset="0"/>
                <a:cs typeface="Tahoma" pitchFamily="34" charset="0"/>
              </a:rPr>
              <a:t>bilayer</a:t>
            </a:r>
            <a:r>
              <a:rPr lang="en-US" altLang="en-US" sz="2200" baseline="0" dirty="0" smtClean="0">
                <a:latin typeface="+mj-lt"/>
                <a:ea typeface="Calibri" pitchFamily="34" charset="0"/>
                <a:cs typeface="Tahoma" pitchFamily="34" charset="0"/>
              </a:rPr>
              <a:t> thinning for every mimic</a:t>
            </a:r>
            <a:r>
              <a:rPr lang="en-US" altLang="en-US" sz="2200" baseline="0" dirty="0" smtClean="0">
                <a:latin typeface="+mj-lt"/>
                <a:ea typeface="Calibri" pitchFamily="34" charset="0"/>
                <a:cs typeface="Tahoma" pitchFamily="34" charset="0"/>
              </a:rPr>
              <a:t>.</a:t>
            </a:r>
          </a:p>
          <a:p>
            <a:pPr algn="just">
              <a:defRPr/>
            </a:pPr>
            <a:r>
              <a:rPr lang="en-US" altLang="en-US" sz="2200" baseline="0" dirty="0" smtClean="0">
                <a:latin typeface="+mj-lt"/>
                <a:ea typeface="Calibri" pitchFamily="34" charset="0"/>
                <a:cs typeface="Tahoma" pitchFamily="34" charset="0"/>
              </a:rPr>
              <a:t>Mimics are:    </a:t>
            </a:r>
            <a:r>
              <a:rPr lang="en-US" altLang="en-US" sz="2200" b="1" baseline="0" dirty="0" smtClean="0">
                <a:latin typeface="+mj-lt"/>
                <a:ea typeface="Calibri" pitchFamily="34" charset="0"/>
                <a:cs typeface="Tahoma" pitchFamily="34" charset="0"/>
              </a:rPr>
              <a:t>A.</a:t>
            </a:r>
            <a:r>
              <a:rPr lang="en-US" altLang="en-US" sz="2200" baseline="0" dirty="0" smtClean="0">
                <a:latin typeface="+mj-lt"/>
                <a:ea typeface="Calibri" pitchFamily="34" charset="0"/>
                <a:cs typeface="Tahoma" pitchFamily="34" charset="0"/>
              </a:rPr>
              <a:t> DOPC, </a:t>
            </a:r>
            <a:r>
              <a:rPr lang="en-US" altLang="en-US" sz="2200" b="1" baseline="0" dirty="0" smtClean="0">
                <a:latin typeface="+mj-lt"/>
                <a:ea typeface="Calibri" pitchFamily="34" charset="0"/>
                <a:cs typeface="Tahoma" pitchFamily="34" charset="0"/>
              </a:rPr>
              <a:t>B.</a:t>
            </a:r>
            <a:r>
              <a:rPr lang="en-US" altLang="en-US" sz="2200" baseline="0" dirty="0" smtClean="0">
                <a:latin typeface="+mj-lt"/>
                <a:ea typeface="Calibri" pitchFamily="34" charset="0"/>
                <a:cs typeface="Tahoma" pitchFamily="34" charset="0"/>
              </a:rPr>
              <a:t> DOPC/DOPE (3:1),   </a:t>
            </a:r>
            <a:r>
              <a:rPr lang="en-US" altLang="en-US" sz="2200" b="1" baseline="0" dirty="0" smtClean="0">
                <a:latin typeface="+mj-lt"/>
                <a:ea typeface="Calibri" pitchFamily="34" charset="0"/>
                <a:cs typeface="Tahoma" pitchFamily="34" charset="0"/>
              </a:rPr>
              <a:t>C.</a:t>
            </a:r>
            <a:r>
              <a:rPr lang="en-US" altLang="en-US" sz="2200" baseline="0" dirty="0" smtClean="0">
                <a:latin typeface="+mj-lt"/>
                <a:ea typeface="Calibri" pitchFamily="34" charset="0"/>
                <a:cs typeface="Tahoma" pitchFamily="34" charset="0"/>
              </a:rPr>
              <a:t> DOPC/DOPE (1:1),    </a:t>
            </a:r>
            <a:r>
              <a:rPr lang="en-US" altLang="en-US" sz="2200" b="1" baseline="0" dirty="0" smtClean="0">
                <a:latin typeface="+mj-lt"/>
                <a:ea typeface="Calibri" pitchFamily="34" charset="0"/>
                <a:cs typeface="Tahoma" pitchFamily="34" charset="0"/>
              </a:rPr>
              <a:t>D. </a:t>
            </a:r>
            <a:r>
              <a:rPr lang="en-US" altLang="en-US" sz="2200" baseline="0" dirty="0" smtClean="0">
                <a:latin typeface="+mj-lt"/>
                <a:ea typeface="Calibri" pitchFamily="34" charset="0"/>
                <a:cs typeface="Tahoma" pitchFamily="34" charset="0"/>
              </a:rPr>
              <a:t>DOPC/DOPS (3:1),    </a:t>
            </a:r>
            <a:r>
              <a:rPr lang="en-US" altLang="en-US" sz="2200" b="1" baseline="0" dirty="0" smtClean="0">
                <a:latin typeface="+mj-lt"/>
                <a:ea typeface="Calibri" pitchFamily="34" charset="0"/>
                <a:cs typeface="Tahoma" pitchFamily="34" charset="0"/>
              </a:rPr>
              <a:t>E.     </a:t>
            </a:r>
            <a:r>
              <a:rPr lang="en-US" altLang="en-US" sz="2200" baseline="0" dirty="0" smtClean="0">
                <a:latin typeface="+mj-lt"/>
                <a:ea typeface="Calibri" pitchFamily="34" charset="0"/>
                <a:cs typeface="Tahoma" pitchFamily="34" charset="0"/>
              </a:rPr>
              <a:t>Nuclear mimic.</a:t>
            </a:r>
            <a:endParaRPr lang="en-US" altLang="en-US" sz="2200" baseline="0" dirty="0">
              <a:latin typeface="+mj-lt"/>
              <a:ea typeface="Calibri" pitchFamily="34" charset="0"/>
              <a:cs typeface="Tahoma" pitchFamily="34" charset="0"/>
            </a:endParaRPr>
          </a:p>
        </p:txBody>
      </p:sp>
      <p:sp>
        <p:nvSpPr>
          <p:cNvPr id="562" name="Text Box 37"/>
          <p:cNvSpPr txBox="1">
            <a:spLocks noChangeArrowheads="1"/>
          </p:cNvSpPr>
          <p:nvPr/>
        </p:nvSpPr>
        <p:spPr bwMode="auto">
          <a:xfrm>
            <a:off x="4876800" y="21259800"/>
            <a:ext cx="6705600" cy="769441"/>
          </a:xfrm>
          <a:prstGeom prst="rect">
            <a:avLst/>
          </a:prstGeom>
          <a:noFill/>
          <a:ln w="9525">
            <a:noFill/>
            <a:miter lim="800000"/>
            <a:headEnd/>
            <a:tailEnd/>
          </a:ln>
        </p:spPr>
        <p:txBody>
          <a:bodyPr wrap="square">
            <a:spAutoFit/>
          </a:bodyPr>
          <a:lstStyle/>
          <a:p>
            <a:pPr marL="1203325" indent="-1203325" defTabSz="3978275"/>
            <a:r>
              <a:rPr lang="en-US" altLang="en-US" sz="4400" b="1" baseline="0" dirty="0" smtClean="0">
                <a:solidFill>
                  <a:srgbClr val="246E24"/>
                </a:solidFill>
                <a:latin typeface="Tahoma" pitchFamily="34" charset="0"/>
              </a:rPr>
              <a:t>III.  X-ray form factors</a:t>
            </a:r>
            <a:endParaRPr lang="en-US" altLang="en-US" sz="4400" b="1" dirty="0">
              <a:solidFill>
                <a:srgbClr val="246E24"/>
              </a:solidFill>
              <a:latin typeface="Tahoma" pitchFamily="34" charset="0"/>
            </a:endParaRPr>
          </a:p>
        </p:txBody>
      </p:sp>
      <p:pic>
        <p:nvPicPr>
          <p:cNvPr id="563" name="Picture 562" descr="EdpsFinal.tif"/>
          <p:cNvPicPr>
            <a:picLocks noChangeAspect="1"/>
          </p:cNvPicPr>
          <p:nvPr/>
        </p:nvPicPr>
        <p:blipFill>
          <a:blip r:embed="rId19" cstate="print"/>
          <a:srcRect l="14167" t="4444" r="10833" b="12222"/>
          <a:stretch>
            <a:fillRect/>
          </a:stretch>
        </p:blipFill>
        <p:spPr>
          <a:xfrm>
            <a:off x="11658600" y="27508200"/>
            <a:ext cx="6324600" cy="5270500"/>
          </a:xfrm>
          <a:prstGeom prst="rect">
            <a:avLst/>
          </a:prstGeom>
        </p:spPr>
      </p:pic>
      <p:sp>
        <p:nvSpPr>
          <p:cNvPr id="567" name="Text Box 37"/>
          <p:cNvSpPr txBox="1">
            <a:spLocks noChangeArrowheads="1"/>
          </p:cNvSpPr>
          <p:nvPr/>
        </p:nvSpPr>
        <p:spPr bwMode="auto">
          <a:xfrm>
            <a:off x="11963400" y="26670000"/>
            <a:ext cx="9601200" cy="762840"/>
          </a:xfrm>
          <a:prstGeom prst="rect">
            <a:avLst/>
          </a:prstGeom>
          <a:noFill/>
          <a:ln w="9525">
            <a:noFill/>
            <a:miter lim="800000"/>
            <a:headEnd/>
            <a:tailEnd/>
          </a:ln>
        </p:spPr>
        <p:txBody>
          <a:bodyPr wrap="square" lIns="84902" tIns="42451" rIns="84902" bIns="42451">
            <a:spAutoFit/>
          </a:bodyPr>
          <a:lstStyle/>
          <a:p>
            <a:pPr marL="457200" indent="-457200" defTabSz="3978275"/>
            <a:r>
              <a:rPr lang="en-US" altLang="en-US" sz="4400" b="1" baseline="0" dirty="0" smtClean="0">
                <a:solidFill>
                  <a:srgbClr val="246E24"/>
                </a:solidFill>
                <a:latin typeface="Tahoma" pitchFamily="34" charset="0"/>
              </a:rPr>
              <a:t>V. X-ray electron density profiles </a:t>
            </a:r>
            <a:endParaRPr lang="en-US" altLang="en-US" sz="4400" b="1" baseline="0" dirty="0">
              <a:solidFill>
                <a:srgbClr val="246E24"/>
              </a:solidFill>
              <a:latin typeface="Tahoma" pitchFamily="34" charset="0"/>
            </a:endParaRPr>
          </a:p>
        </p:txBody>
      </p:sp>
      <p:grpSp>
        <p:nvGrpSpPr>
          <p:cNvPr id="1967" name="Group 1966"/>
          <p:cNvGrpSpPr/>
          <p:nvPr/>
        </p:nvGrpSpPr>
        <p:grpSpPr>
          <a:xfrm>
            <a:off x="30178358" y="17830800"/>
            <a:ext cx="6574951" cy="3962400"/>
            <a:chOff x="1296029" y="609600"/>
            <a:chExt cx="6574951" cy="3962400"/>
          </a:xfrm>
        </p:grpSpPr>
        <p:cxnSp>
          <p:nvCxnSpPr>
            <p:cNvPr id="1968" name="Straight Arrow Connector 1967"/>
            <p:cNvCxnSpPr/>
            <p:nvPr/>
          </p:nvCxnSpPr>
          <p:spPr>
            <a:xfrm>
              <a:off x="3289921" y="2163606"/>
              <a:ext cx="0" cy="990600"/>
            </a:xfrm>
            <a:prstGeom prst="straightConnector1">
              <a:avLst/>
            </a:prstGeom>
            <a:ln w="762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69" name="Straight Arrow Connector 1968"/>
            <p:cNvCxnSpPr/>
            <p:nvPr/>
          </p:nvCxnSpPr>
          <p:spPr>
            <a:xfrm>
              <a:off x="6019800" y="2163606"/>
              <a:ext cx="0" cy="990600"/>
            </a:xfrm>
            <a:prstGeom prst="straightConnector1">
              <a:avLst/>
            </a:prstGeom>
            <a:ln w="762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70" name="Group 1969"/>
            <p:cNvGrpSpPr/>
            <p:nvPr/>
          </p:nvGrpSpPr>
          <p:grpSpPr>
            <a:xfrm>
              <a:off x="1529751" y="3505200"/>
              <a:ext cx="6092631" cy="1066800"/>
              <a:chOff x="1529751" y="3505200"/>
              <a:chExt cx="6092631" cy="1066800"/>
            </a:xfrm>
          </p:grpSpPr>
          <p:sp>
            <p:nvSpPr>
              <p:cNvPr id="2251" name="Oval 2250"/>
              <p:cNvSpPr/>
              <p:nvPr/>
            </p:nvSpPr>
            <p:spPr>
              <a:xfrm rot="11224851">
                <a:off x="2504212" y="4320443"/>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Freeform 2251"/>
              <p:cNvSpPr/>
              <p:nvPr/>
            </p:nvSpPr>
            <p:spPr>
              <a:xfrm rot="11224851">
                <a:off x="2579304" y="3997240"/>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3" name="Freeform 2252"/>
              <p:cNvSpPr/>
              <p:nvPr/>
            </p:nvSpPr>
            <p:spPr>
              <a:xfrm rot="11224851">
                <a:off x="2428943" y="3975873"/>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4" name="Oval 2253"/>
              <p:cNvSpPr/>
              <p:nvPr/>
            </p:nvSpPr>
            <p:spPr>
              <a:xfrm rot="10800000">
                <a:off x="2724824" y="4255698"/>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Freeform 2254"/>
              <p:cNvSpPr/>
              <p:nvPr/>
            </p:nvSpPr>
            <p:spPr>
              <a:xfrm rot="10800000">
                <a:off x="2769210" y="3890513"/>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6" name="Freeform 2255"/>
              <p:cNvSpPr/>
              <p:nvPr/>
            </p:nvSpPr>
            <p:spPr>
              <a:xfrm rot="10800000">
                <a:off x="2616994" y="3886200"/>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7" name="Oval 2256"/>
              <p:cNvSpPr/>
              <p:nvPr/>
            </p:nvSpPr>
            <p:spPr>
              <a:xfrm>
                <a:off x="2890164" y="36576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Freeform 2257"/>
              <p:cNvSpPr/>
              <p:nvPr/>
            </p:nvSpPr>
            <p:spPr>
              <a:xfrm>
                <a:off x="2783588" y="3799936"/>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9" name="Freeform 2258"/>
              <p:cNvSpPr/>
              <p:nvPr/>
            </p:nvSpPr>
            <p:spPr>
              <a:xfrm>
                <a:off x="2917298" y="3808562"/>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0" name="Oval 2259"/>
              <p:cNvSpPr/>
              <p:nvPr/>
            </p:nvSpPr>
            <p:spPr>
              <a:xfrm>
                <a:off x="4008723" y="3581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Freeform 2260"/>
              <p:cNvSpPr/>
              <p:nvPr/>
            </p:nvSpPr>
            <p:spPr>
              <a:xfrm>
                <a:off x="3912394" y="3715109"/>
                <a:ext cx="138023"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2" name="Freeform 2261"/>
              <p:cNvSpPr/>
              <p:nvPr/>
            </p:nvSpPr>
            <p:spPr>
              <a:xfrm>
                <a:off x="4069108" y="3732362"/>
                <a:ext cx="13083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3" name="Oval 2262"/>
              <p:cNvSpPr/>
              <p:nvPr/>
            </p:nvSpPr>
            <p:spPr>
              <a:xfrm>
                <a:off x="2408523" y="3581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Freeform 2263"/>
              <p:cNvSpPr/>
              <p:nvPr/>
            </p:nvSpPr>
            <p:spPr>
              <a:xfrm>
                <a:off x="2320637" y="3715109"/>
                <a:ext cx="138023"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5" name="Freeform 2264"/>
              <p:cNvSpPr/>
              <p:nvPr/>
            </p:nvSpPr>
            <p:spPr>
              <a:xfrm>
                <a:off x="2477351" y="3732362"/>
                <a:ext cx="13083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6" name="Oval 2265"/>
              <p:cNvSpPr/>
              <p:nvPr/>
            </p:nvSpPr>
            <p:spPr>
              <a:xfrm>
                <a:off x="2637123" y="36576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7" name="Freeform 2266"/>
              <p:cNvSpPr/>
              <p:nvPr/>
            </p:nvSpPr>
            <p:spPr>
              <a:xfrm>
                <a:off x="2549237" y="3791309"/>
                <a:ext cx="138023"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8" name="Freeform 2267"/>
              <p:cNvSpPr/>
              <p:nvPr/>
            </p:nvSpPr>
            <p:spPr>
              <a:xfrm>
                <a:off x="2697508" y="3808562"/>
                <a:ext cx="13083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9" name="Oval 2268"/>
              <p:cNvSpPr/>
              <p:nvPr/>
            </p:nvSpPr>
            <p:spPr>
              <a:xfrm>
                <a:off x="1626394" y="3581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Freeform 2269"/>
              <p:cNvSpPr/>
              <p:nvPr/>
            </p:nvSpPr>
            <p:spPr>
              <a:xfrm>
                <a:off x="1532443" y="3705225"/>
                <a:ext cx="150019" cy="373857"/>
              </a:xfrm>
              <a:custGeom>
                <a:avLst/>
                <a:gdLst>
                  <a:gd name="connsiteX0" fmla="*/ 121444 w 150019"/>
                  <a:gd name="connsiteY0" fmla="*/ 0 h 373857"/>
                  <a:gd name="connsiteX1" fmla="*/ 50007 w 150019"/>
                  <a:gd name="connsiteY1" fmla="*/ 100013 h 373857"/>
                  <a:gd name="connsiteX2" fmla="*/ 150019 w 150019"/>
                  <a:gd name="connsiteY2" fmla="*/ 200025 h 373857"/>
                  <a:gd name="connsiteX3" fmla="*/ 50007 w 150019"/>
                  <a:gd name="connsiteY3" fmla="*/ 257175 h 373857"/>
                  <a:gd name="connsiteX4" fmla="*/ 7144 w 150019"/>
                  <a:gd name="connsiteY4" fmla="*/ 357188 h 373857"/>
                  <a:gd name="connsiteX5" fmla="*/ 92869 w 150019"/>
                  <a:gd name="connsiteY5" fmla="*/ 357188 h 37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19" h="373857">
                    <a:moveTo>
                      <a:pt x="121444" y="0"/>
                    </a:moveTo>
                    <a:cubicBezTo>
                      <a:pt x="83344" y="33338"/>
                      <a:pt x="45245" y="66676"/>
                      <a:pt x="50007" y="100013"/>
                    </a:cubicBezTo>
                    <a:cubicBezTo>
                      <a:pt x="54769" y="133350"/>
                      <a:pt x="150019" y="173831"/>
                      <a:pt x="150019" y="200025"/>
                    </a:cubicBezTo>
                    <a:cubicBezTo>
                      <a:pt x="150019" y="226219"/>
                      <a:pt x="73819" y="230981"/>
                      <a:pt x="50007" y="257175"/>
                    </a:cubicBezTo>
                    <a:cubicBezTo>
                      <a:pt x="26195" y="283369"/>
                      <a:pt x="0" y="340519"/>
                      <a:pt x="7144" y="357188"/>
                    </a:cubicBezTo>
                    <a:cubicBezTo>
                      <a:pt x="14288" y="373857"/>
                      <a:pt x="53578" y="365522"/>
                      <a:pt x="92869" y="357188"/>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71" name="Freeform 2270"/>
              <p:cNvSpPr/>
              <p:nvPr/>
            </p:nvSpPr>
            <p:spPr>
              <a:xfrm>
                <a:off x="1682283" y="3733800"/>
                <a:ext cx="149523" cy="343619"/>
              </a:xfrm>
              <a:custGeom>
                <a:avLst/>
                <a:gdLst>
                  <a:gd name="connsiteX0" fmla="*/ 46007 w 149523"/>
                  <a:gd name="connsiteY0" fmla="*/ 0 h 343619"/>
                  <a:gd name="connsiteX1" fmla="*/ 37380 w 149523"/>
                  <a:gd name="connsiteY1" fmla="*/ 77638 h 343619"/>
                  <a:gd name="connsiteX2" fmla="*/ 97765 w 149523"/>
                  <a:gd name="connsiteY2" fmla="*/ 138023 h 343619"/>
                  <a:gd name="connsiteX3" fmla="*/ 140897 w 149523"/>
                  <a:gd name="connsiteY3" fmla="*/ 198408 h 343619"/>
                  <a:gd name="connsiteX4" fmla="*/ 46007 w 149523"/>
                  <a:gd name="connsiteY4" fmla="*/ 258792 h 343619"/>
                  <a:gd name="connsiteX5" fmla="*/ 2875 w 149523"/>
                  <a:gd name="connsiteY5" fmla="*/ 284672 h 343619"/>
                  <a:gd name="connsiteX6" fmla="*/ 28754 w 149523"/>
                  <a:gd name="connsiteY6" fmla="*/ 336430 h 343619"/>
                  <a:gd name="connsiteX7" fmla="*/ 97765 w 149523"/>
                  <a:gd name="connsiteY7" fmla="*/ 327804 h 34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523" h="343619">
                    <a:moveTo>
                      <a:pt x="46007" y="0"/>
                    </a:moveTo>
                    <a:cubicBezTo>
                      <a:pt x="37380" y="27317"/>
                      <a:pt x="28754" y="54634"/>
                      <a:pt x="37380" y="77638"/>
                    </a:cubicBezTo>
                    <a:cubicBezTo>
                      <a:pt x="46006" y="100642"/>
                      <a:pt x="80512" y="117895"/>
                      <a:pt x="97765" y="138023"/>
                    </a:cubicBezTo>
                    <a:cubicBezTo>
                      <a:pt x="115018" y="158151"/>
                      <a:pt x="149523" y="178280"/>
                      <a:pt x="140897" y="198408"/>
                    </a:cubicBezTo>
                    <a:cubicBezTo>
                      <a:pt x="132271" y="218536"/>
                      <a:pt x="69011" y="244415"/>
                      <a:pt x="46007" y="258792"/>
                    </a:cubicBezTo>
                    <a:cubicBezTo>
                      <a:pt x="23003" y="273169"/>
                      <a:pt x="5750" y="271732"/>
                      <a:pt x="2875" y="284672"/>
                    </a:cubicBezTo>
                    <a:cubicBezTo>
                      <a:pt x="0" y="297612"/>
                      <a:pt x="12939" y="329241"/>
                      <a:pt x="28754" y="336430"/>
                    </a:cubicBezTo>
                    <a:cubicBezTo>
                      <a:pt x="44569" y="343619"/>
                      <a:pt x="71167" y="335711"/>
                      <a:pt x="97765"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72" name="Oval 2271"/>
              <p:cNvSpPr/>
              <p:nvPr/>
            </p:nvSpPr>
            <p:spPr>
              <a:xfrm>
                <a:off x="1778794" y="3581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Freeform 2272"/>
              <p:cNvSpPr/>
              <p:nvPr/>
            </p:nvSpPr>
            <p:spPr>
              <a:xfrm>
                <a:off x="1797301" y="3742426"/>
                <a:ext cx="120770" cy="349371"/>
              </a:xfrm>
              <a:custGeom>
                <a:avLst/>
                <a:gdLst>
                  <a:gd name="connsiteX0" fmla="*/ 34506 w 120770"/>
                  <a:gd name="connsiteY0" fmla="*/ 0 h 349371"/>
                  <a:gd name="connsiteX1" fmla="*/ 0 w 120770"/>
                  <a:gd name="connsiteY1" fmla="*/ 77638 h 349371"/>
                  <a:gd name="connsiteX2" fmla="*/ 34506 w 120770"/>
                  <a:gd name="connsiteY2" fmla="*/ 112144 h 349371"/>
                  <a:gd name="connsiteX3" fmla="*/ 120770 w 120770"/>
                  <a:gd name="connsiteY3" fmla="*/ 112144 h 349371"/>
                  <a:gd name="connsiteX4" fmla="*/ 34506 w 120770"/>
                  <a:gd name="connsiteY4" fmla="*/ 215661 h 349371"/>
                  <a:gd name="connsiteX5" fmla="*/ 17253 w 120770"/>
                  <a:gd name="connsiteY5" fmla="*/ 258793 h 349371"/>
                  <a:gd name="connsiteX6" fmla="*/ 51759 w 120770"/>
                  <a:gd name="connsiteY6" fmla="*/ 336431 h 349371"/>
                  <a:gd name="connsiteX7" fmla="*/ 43132 w 120770"/>
                  <a:gd name="connsiteY7" fmla="*/ 336431 h 349371"/>
                  <a:gd name="connsiteX8" fmla="*/ 51759 w 120770"/>
                  <a:gd name="connsiteY8" fmla="*/ 327804 h 3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70" h="349371">
                    <a:moveTo>
                      <a:pt x="34506" y="0"/>
                    </a:moveTo>
                    <a:cubicBezTo>
                      <a:pt x="17253" y="29473"/>
                      <a:pt x="0" y="58947"/>
                      <a:pt x="0" y="77638"/>
                    </a:cubicBezTo>
                    <a:cubicBezTo>
                      <a:pt x="0" y="96329"/>
                      <a:pt x="14378" y="106393"/>
                      <a:pt x="34506" y="112144"/>
                    </a:cubicBezTo>
                    <a:cubicBezTo>
                      <a:pt x="54634" y="117895"/>
                      <a:pt x="120770" y="94891"/>
                      <a:pt x="120770" y="112144"/>
                    </a:cubicBezTo>
                    <a:cubicBezTo>
                      <a:pt x="120770" y="129397"/>
                      <a:pt x="51759" y="191220"/>
                      <a:pt x="34506" y="215661"/>
                    </a:cubicBezTo>
                    <a:cubicBezTo>
                      <a:pt x="17253" y="240102"/>
                      <a:pt x="14378" y="238665"/>
                      <a:pt x="17253" y="258793"/>
                    </a:cubicBezTo>
                    <a:cubicBezTo>
                      <a:pt x="20129" y="278921"/>
                      <a:pt x="47446" y="323491"/>
                      <a:pt x="51759" y="336431"/>
                    </a:cubicBezTo>
                    <a:cubicBezTo>
                      <a:pt x="56072" y="349371"/>
                      <a:pt x="43132" y="337869"/>
                      <a:pt x="43132" y="336431"/>
                    </a:cubicBezTo>
                    <a:cubicBezTo>
                      <a:pt x="43132" y="334993"/>
                      <a:pt x="47445" y="331398"/>
                      <a:pt x="51759"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74" name="Freeform 2273"/>
              <p:cNvSpPr/>
              <p:nvPr/>
            </p:nvSpPr>
            <p:spPr>
              <a:xfrm>
                <a:off x="1879436" y="3733800"/>
                <a:ext cx="135147" cy="345057"/>
              </a:xfrm>
              <a:custGeom>
                <a:avLst/>
                <a:gdLst>
                  <a:gd name="connsiteX0" fmla="*/ 4313 w 135147"/>
                  <a:gd name="connsiteY0" fmla="*/ 0 h 345057"/>
                  <a:gd name="connsiteX1" fmla="*/ 125083 w 135147"/>
                  <a:gd name="connsiteY1" fmla="*/ 94891 h 345057"/>
                  <a:gd name="connsiteX2" fmla="*/ 64698 w 135147"/>
                  <a:gd name="connsiteY2" fmla="*/ 181155 h 345057"/>
                  <a:gd name="connsiteX3" fmla="*/ 4313 w 135147"/>
                  <a:gd name="connsiteY3" fmla="*/ 250166 h 345057"/>
                  <a:gd name="connsiteX4" fmla="*/ 38818 w 135147"/>
                  <a:gd name="connsiteY4" fmla="*/ 345057 h 345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47" h="345057">
                    <a:moveTo>
                      <a:pt x="4313" y="0"/>
                    </a:moveTo>
                    <a:cubicBezTo>
                      <a:pt x="59666" y="32349"/>
                      <a:pt x="115019" y="64699"/>
                      <a:pt x="125083" y="94891"/>
                    </a:cubicBezTo>
                    <a:cubicBezTo>
                      <a:pt x="135147" y="125084"/>
                      <a:pt x="84826" y="155276"/>
                      <a:pt x="64698" y="181155"/>
                    </a:cubicBezTo>
                    <a:cubicBezTo>
                      <a:pt x="44570" y="207034"/>
                      <a:pt x="8626" y="222849"/>
                      <a:pt x="4313" y="250166"/>
                    </a:cubicBezTo>
                    <a:cubicBezTo>
                      <a:pt x="0" y="277483"/>
                      <a:pt x="19409" y="311270"/>
                      <a:pt x="38818" y="34505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75" name="Oval 2274"/>
              <p:cNvSpPr/>
              <p:nvPr/>
            </p:nvSpPr>
            <p:spPr>
              <a:xfrm>
                <a:off x="2201489" y="35052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Freeform 2275"/>
              <p:cNvSpPr/>
              <p:nvPr/>
            </p:nvSpPr>
            <p:spPr>
              <a:xfrm>
                <a:off x="2159794" y="3663351"/>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77" name="Freeform 2276"/>
              <p:cNvSpPr/>
              <p:nvPr/>
            </p:nvSpPr>
            <p:spPr>
              <a:xfrm>
                <a:off x="2228623" y="3656162"/>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78" name="Oval 2277"/>
              <p:cNvSpPr/>
              <p:nvPr/>
            </p:nvSpPr>
            <p:spPr>
              <a:xfrm flipH="1">
                <a:off x="1972342" y="350520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Freeform 2278"/>
              <p:cNvSpPr/>
              <p:nvPr/>
            </p:nvSpPr>
            <p:spPr>
              <a:xfrm flipH="1">
                <a:off x="2098133" y="3638909"/>
                <a:ext cx="146304"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0" name="Freeform 2279"/>
              <p:cNvSpPr/>
              <p:nvPr/>
            </p:nvSpPr>
            <p:spPr>
              <a:xfrm flipH="1">
                <a:off x="1939637" y="3656162"/>
                <a:ext cx="13868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1" name="Oval 2280"/>
              <p:cNvSpPr/>
              <p:nvPr/>
            </p:nvSpPr>
            <p:spPr>
              <a:xfrm rot="10800000">
                <a:off x="2286000" y="4343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Freeform 2281"/>
              <p:cNvSpPr/>
              <p:nvPr/>
            </p:nvSpPr>
            <p:spPr>
              <a:xfrm rot="10800000">
                <a:off x="2390775" y="3998118"/>
                <a:ext cx="150019" cy="373857"/>
              </a:xfrm>
              <a:custGeom>
                <a:avLst/>
                <a:gdLst>
                  <a:gd name="connsiteX0" fmla="*/ 121444 w 150019"/>
                  <a:gd name="connsiteY0" fmla="*/ 0 h 373857"/>
                  <a:gd name="connsiteX1" fmla="*/ 50007 w 150019"/>
                  <a:gd name="connsiteY1" fmla="*/ 100013 h 373857"/>
                  <a:gd name="connsiteX2" fmla="*/ 150019 w 150019"/>
                  <a:gd name="connsiteY2" fmla="*/ 200025 h 373857"/>
                  <a:gd name="connsiteX3" fmla="*/ 50007 w 150019"/>
                  <a:gd name="connsiteY3" fmla="*/ 257175 h 373857"/>
                  <a:gd name="connsiteX4" fmla="*/ 7144 w 150019"/>
                  <a:gd name="connsiteY4" fmla="*/ 357188 h 373857"/>
                  <a:gd name="connsiteX5" fmla="*/ 92869 w 150019"/>
                  <a:gd name="connsiteY5" fmla="*/ 357188 h 37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19" h="373857">
                    <a:moveTo>
                      <a:pt x="121444" y="0"/>
                    </a:moveTo>
                    <a:cubicBezTo>
                      <a:pt x="83344" y="33338"/>
                      <a:pt x="45245" y="66676"/>
                      <a:pt x="50007" y="100013"/>
                    </a:cubicBezTo>
                    <a:cubicBezTo>
                      <a:pt x="54769" y="133350"/>
                      <a:pt x="150019" y="173831"/>
                      <a:pt x="150019" y="200025"/>
                    </a:cubicBezTo>
                    <a:cubicBezTo>
                      <a:pt x="150019" y="226219"/>
                      <a:pt x="73819" y="230981"/>
                      <a:pt x="50007" y="257175"/>
                    </a:cubicBezTo>
                    <a:cubicBezTo>
                      <a:pt x="26195" y="283369"/>
                      <a:pt x="0" y="340519"/>
                      <a:pt x="7144" y="357188"/>
                    </a:cubicBezTo>
                    <a:cubicBezTo>
                      <a:pt x="14288" y="373857"/>
                      <a:pt x="53578" y="365522"/>
                      <a:pt x="92869" y="357188"/>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3" name="Freeform 2282"/>
              <p:cNvSpPr/>
              <p:nvPr/>
            </p:nvSpPr>
            <p:spPr>
              <a:xfrm rot="10800000">
                <a:off x="2241431" y="3999781"/>
                <a:ext cx="149523" cy="343619"/>
              </a:xfrm>
              <a:custGeom>
                <a:avLst/>
                <a:gdLst>
                  <a:gd name="connsiteX0" fmla="*/ 46007 w 149523"/>
                  <a:gd name="connsiteY0" fmla="*/ 0 h 343619"/>
                  <a:gd name="connsiteX1" fmla="*/ 37380 w 149523"/>
                  <a:gd name="connsiteY1" fmla="*/ 77638 h 343619"/>
                  <a:gd name="connsiteX2" fmla="*/ 97765 w 149523"/>
                  <a:gd name="connsiteY2" fmla="*/ 138023 h 343619"/>
                  <a:gd name="connsiteX3" fmla="*/ 140897 w 149523"/>
                  <a:gd name="connsiteY3" fmla="*/ 198408 h 343619"/>
                  <a:gd name="connsiteX4" fmla="*/ 46007 w 149523"/>
                  <a:gd name="connsiteY4" fmla="*/ 258792 h 343619"/>
                  <a:gd name="connsiteX5" fmla="*/ 2875 w 149523"/>
                  <a:gd name="connsiteY5" fmla="*/ 284672 h 343619"/>
                  <a:gd name="connsiteX6" fmla="*/ 28754 w 149523"/>
                  <a:gd name="connsiteY6" fmla="*/ 336430 h 343619"/>
                  <a:gd name="connsiteX7" fmla="*/ 97765 w 149523"/>
                  <a:gd name="connsiteY7" fmla="*/ 327804 h 34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523" h="343619">
                    <a:moveTo>
                      <a:pt x="46007" y="0"/>
                    </a:moveTo>
                    <a:cubicBezTo>
                      <a:pt x="37380" y="27317"/>
                      <a:pt x="28754" y="54634"/>
                      <a:pt x="37380" y="77638"/>
                    </a:cubicBezTo>
                    <a:cubicBezTo>
                      <a:pt x="46006" y="100642"/>
                      <a:pt x="80512" y="117895"/>
                      <a:pt x="97765" y="138023"/>
                    </a:cubicBezTo>
                    <a:cubicBezTo>
                      <a:pt x="115018" y="158151"/>
                      <a:pt x="149523" y="178280"/>
                      <a:pt x="140897" y="198408"/>
                    </a:cubicBezTo>
                    <a:cubicBezTo>
                      <a:pt x="132271" y="218536"/>
                      <a:pt x="69011" y="244415"/>
                      <a:pt x="46007" y="258792"/>
                    </a:cubicBezTo>
                    <a:cubicBezTo>
                      <a:pt x="23003" y="273169"/>
                      <a:pt x="5750" y="271732"/>
                      <a:pt x="2875" y="284672"/>
                    </a:cubicBezTo>
                    <a:cubicBezTo>
                      <a:pt x="0" y="297612"/>
                      <a:pt x="12939" y="329241"/>
                      <a:pt x="28754" y="336430"/>
                    </a:cubicBezTo>
                    <a:cubicBezTo>
                      <a:pt x="44569" y="343619"/>
                      <a:pt x="71167" y="335711"/>
                      <a:pt x="97765"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4" name="Oval 2283"/>
              <p:cNvSpPr/>
              <p:nvPr/>
            </p:nvSpPr>
            <p:spPr>
              <a:xfrm rot="10800000">
                <a:off x="2133600" y="4343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Freeform 2284"/>
              <p:cNvSpPr/>
              <p:nvPr/>
            </p:nvSpPr>
            <p:spPr>
              <a:xfrm rot="10800000">
                <a:off x="2155166" y="3985403"/>
                <a:ext cx="120770" cy="349371"/>
              </a:xfrm>
              <a:custGeom>
                <a:avLst/>
                <a:gdLst>
                  <a:gd name="connsiteX0" fmla="*/ 34506 w 120770"/>
                  <a:gd name="connsiteY0" fmla="*/ 0 h 349371"/>
                  <a:gd name="connsiteX1" fmla="*/ 0 w 120770"/>
                  <a:gd name="connsiteY1" fmla="*/ 77638 h 349371"/>
                  <a:gd name="connsiteX2" fmla="*/ 34506 w 120770"/>
                  <a:gd name="connsiteY2" fmla="*/ 112144 h 349371"/>
                  <a:gd name="connsiteX3" fmla="*/ 120770 w 120770"/>
                  <a:gd name="connsiteY3" fmla="*/ 112144 h 349371"/>
                  <a:gd name="connsiteX4" fmla="*/ 34506 w 120770"/>
                  <a:gd name="connsiteY4" fmla="*/ 215661 h 349371"/>
                  <a:gd name="connsiteX5" fmla="*/ 17253 w 120770"/>
                  <a:gd name="connsiteY5" fmla="*/ 258793 h 349371"/>
                  <a:gd name="connsiteX6" fmla="*/ 51759 w 120770"/>
                  <a:gd name="connsiteY6" fmla="*/ 336431 h 349371"/>
                  <a:gd name="connsiteX7" fmla="*/ 43132 w 120770"/>
                  <a:gd name="connsiteY7" fmla="*/ 336431 h 349371"/>
                  <a:gd name="connsiteX8" fmla="*/ 51759 w 120770"/>
                  <a:gd name="connsiteY8" fmla="*/ 327804 h 3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70" h="349371">
                    <a:moveTo>
                      <a:pt x="34506" y="0"/>
                    </a:moveTo>
                    <a:cubicBezTo>
                      <a:pt x="17253" y="29473"/>
                      <a:pt x="0" y="58947"/>
                      <a:pt x="0" y="77638"/>
                    </a:cubicBezTo>
                    <a:cubicBezTo>
                      <a:pt x="0" y="96329"/>
                      <a:pt x="14378" y="106393"/>
                      <a:pt x="34506" y="112144"/>
                    </a:cubicBezTo>
                    <a:cubicBezTo>
                      <a:pt x="54634" y="117895"/>
                      <a:pt x="120770" y="94891"/>
                      <a:pt x="120770" y="112144"/>
                    </a:cubicBezTo>
                    <a:cubicBezTo>
                      <a:pt x="120770" y="129397"/>
                      <a:pt x="51759" y="191220"/>
                      <a:pt x="34506" y="215661"/>
                    </a:cubicBezTo>
                    <a:cubicBezTo>
                      <a:pt x="17253" y="240102"/>
                      <a:pt x="14378" y="238665"/>
                      <a:pt x="17253" y="258793"/>
                    </a:cubicBezTo>
                    <a:cubicBezTo>
                      <a:pt x="20129" y="278921"/>
                      <a:pt x="47446" y="323491"/>
                      <a:pt x="51759" y="336431"/>
                    </a:cubicBezTo>
                    <a:cubicBezTo>
                      <a:pt x="56072" y="349371"/>
                      <a:pt x="43132" y="337869"/>
                      <a:pt x="43132" y="336431"/>
                    </a:cubicBezTo>
                    <a:cubicBezTo>
                      <a:pt x="43132" y="334993"/>
                      <a:pt x="47445" y="331398"/>
                      <a:pt x="51759"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6" name="Freeform 2285"/>
              <p:cNvSpPr/>
              <p:nvPr/>
            </p:nvSpPr>
            <p:spPr>
              <a:xfrm rot="10800000">
                <a:off x="2050211" y="3998343"/>
                <a:ext cx="135147" cy="345057"/>
              </a:xfrm>
              <a:custGeom>
                <a:avLst/>
                <a:gdLst>
                  <a:gd name="connsiteX0" fmla="*/ 4313 w 135147"/>
                  <a:gd name="connsiteY0" fmla="*/ 0 h 345057"/>
                  <a:gd name="connsiteX1" fmla="*/ 125083 w 135147"/>
                  <a:gd name="connsiteY1" fmla="*/ 94891 h 345057"/>
                  <a:gd name="connsiteX2" fmla="*/ 64698 w 135147"/>
                  <a:gd name="connsiteY2" fmla="*/ 181155 h 345057"/>
                  <a:gd name="connsiteX3" fmla="*/ 4313 w 135147"/>
                  <a:gd name="connsiteY3" fmla="*/ 250166 h 345057"/>
                  <a:gd name="connsiteX4" fmla="*/ 38818 w 135147"/>
                  <a:gd name="connsiteY4" fmla="*/ 345057 h 345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47" h="345057">
                    <a:moveTo>
                      <a:pt x="4313" y="0"/>
                    </a:moveTo>
                    <a:cubicBezTo>
                      <a:pt x="59666" y="32349"/>
                      <a:pt x="115019" y="64699"/>
                      <a:pt x="125083" y="94891"/>
                    </a:cubicBezTo>
                    <a:cubicBezTo>
                      <a:pt x="135147" y="125084"/>
                      <a:pt x="84826" y="155276"/>
                      <a:pt x="64698" y="181155"/>
                    </a:cubicBezTo>
                    <a:cubicBezTo>
                      <a:pt x="44570" y="207034"/>
                      <a:pt x="8626" y="222849"/>
                      <a:pt x="4313" y="250166"/>
                    </a:cubicBezTo>
                    <a:cubicBezTo>
                      <a:pt x="0" y="277483"/>
                      <a:pt x="19409" y="311270"/>
                      <a:pt x="38818" y="34505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7" name="Oval 2286"/>
              <p:cNvSpPr/>
              <p:nvPr/>
            </p:nvSpPr>
            <p:spPr>
              <a:xfrm rot="10800000">
                <a:off x="1637581" y="44196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Freeform 2287"/>
              <p:cNvSpPr/>
              <p:nvPr/>
            </p:nvSpPr>
            <p:spPr>
              <a:xfrm rot="10800000">
                <a:off x="1681967" y="4054415"/>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9" name="Freeform 2288"/>
              <p:cNvSpPr/>
              <p:nvPr/>
            </p:nvSpPr>
            <p:spPr>
              <a:xfrm rot="10800000">
                <a:off x="1529751" y="4050102"/>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0" name="Oval 2289"/>
              <p:cNvSpPr/>
              <p:nvPr/>
            </p:nvSpPr>
            <p:spPr>
              <a:xfrm rot="10800000" flipH="1">
                <a:off x="1930908" y="441960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1" name="Freeform 2290"/>
              <p:cNvSpPr/>
              <p:nvPr/>
            </p:nvSpPr>
            <p:spPr>
              <a:xfrm rot="10800000" flipH="1">
                <a:off x="1837243" y="4067355"/>
                <a:ext cx="146304"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2" name="Freeform 2291"/>
              <p:cNvSpPr/>
              <p:nvPr/>
            </p:nvSpPr>
            <p:spPr>
              <a:xfrm rot="10800000" flipH="1">
                <a:off x="2003359" y="4075981"/>
                <a:ext cx="13868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3" name="Oval 2292"/>
              <p:cNvSpPr/>
              <p:nvPr/>
            </p:nvSpPr>
            <p:spPr>
              <a:xfrm rot="10181535">
                <a:off x="2968244" y="4230589"/>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Freeform 2293"/>
              <p:cNvSpPr/>
              <p:nvPr/>
            </p:nvSpPr>
            <p:spPr>
              <a:xfrm rot="10181535">
                <a:off x="3052693" y="3979572"/>
                <a:ext cx="214223" cy="247291"/>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5" name="Freeform 2294"/>
              <p:cNvSpPr/>
              <p:nvPr/>
            </p:nvSpPr>
            <p:spPr>
              <a:xfrm rot="10181535">
                <a:off x="2879154" y="4015469"/>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6" name="Oval 2295"/>
              <p:cNvSpPr/>
              <p:nvPr/>
            </p:nvSpPr>
            <p:spPr>
              <a:xfrm>
                <a:off x="3154708" y="36576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Freeform 2296"/>
              <p:cNvSpPr/>
              <p:nvPr/>
            </p:nvSpPr>
            <p:spPr>
              <a:xfrm rot="10575612">
                <a:off x="3020198" y="3741247"/>
                <a:ext cx="238054" cy="29742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8" name="Freeform 2297"/>
              <p:cNvSpPr/>
              <p:nvPr/>
            </p:nvSpPr>
            <p:spPr>
              <a:xfrm>
                <a:off x="3230908" y="3810000"/>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9" name="Oval 2298"/>
              <p:cNvSpPr/>
              <p:nvPr/>
            </p:nvSpPr>
            <p:spPr>
              <a:xfrm>
                <a:off x="3459508" y="3733800"/>
                <a:ext cx="152400" cy="152400"/>
              </a:xfrm>
              <a:prstGeom prst="ellipse">
                <a:avLst/>
              </a:prstGeom>
              <a:noFill/>
              <a:ln w="25400">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Freeform 2299"/>
              <p:cNvSpPr/>
              <p:nvPr/>
            </p:nvSpPr>
            <p:spPr>
              <a:xfrm rot="10575612">
                <a:off x="3316555" y="3817447"/>
                <a:ext cx="238054" cy="29742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1" name="Freeform 2300"/>
              <p:cNvSpPr/>
              <p:nvPr/>
            </p:nvSpPr>
            <p:spPr>
              <a:xfrm>
                <a:off x="3535708" y="3886200"/>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2" name="Oval 2301"/>
              <p:cNvSpPr/>
              <p:nvPr/>
            </p:nvSpPr>
            <p:spPr>
              <a:xfrm>
                <a:off x="3750547" y="36576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Freeform 2302"/>
              <p:cNvSpPr/>
              <p:nvPr/>
            </p:nvSpPr>
            <p:spPr>
              <a:xfrm rot="10575612">
                <a:off x="3607594" y="3741247"/>
                <a:ext cx="238054" cy="29742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4" name="Freeform 2303"/>
              <p:cNvSpPr/>
              <p:nvPr/>
            </p:nvSpPr>
            <p:spPr>
              <a:xfrm>
                <a:off x="3826747" y="3810000"/>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5" name="Oval 2304"/>
              <p:cNvSpPr/>
              <p:nvPr/>
            </p:nvSpPr>
            <p:spPr>
              <a:xfrm rot="10404751">
                <a:off x="3304946" y="4291758"/>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Freeform 2305"/>
              <p:cNvSpPr/>
              <p:nvPr/>
            </p:nvSpPr>
            <p:spPr>
              <a:xfrm rot="20980363">
                <a:off x="3343669" y="4052630"/>
                <a:ext cx="238054" cy="29742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7" name="Freeform 2306"/>
              <p:cNvSpPr/>
              <p:nvPr/>
            </p:nvSpPr>
            <p:spPr>
              <a:xfrm rot="10404751">
                <a:off x="3211612" y="4071477"/>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1" name="Oval 2310"/>
              <p:cNvSpPr/>
              <p:nvPr/>
            </p:nvSpPr>
            <p:spPr>
              <a:xfrm rot="10404751">
                <a:off x="3609746" y="4291758"/>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Freeform 2311"/>
              <p:cNvSpPr/>
              <p:nvPr/>
            </p:nvSpPr>
            <p:spPr>
              <a:xfrm rot="20980363">
                <a:off x="3648469" y="4052630"/>
                <a:ext cx="238054" cy="29742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3" name="Freeform 2312"/>
              <p:cNvSpPr/>
              <p:nvPr/>
            </p:nvSpPr>
            <p:spPr>
              <a:xfrm rot="10404751">
                <a:off x="3516412" y="4071477"/>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4" name="Oval 2313"/>
              <p:cNvSpPr/>
              <p:nvPr/>
            </p:nvSpPr>
            <p:spPr>
              <a:xfrm rot="10327177">
                <a:off x="3857313" y="4336525"/>
                <a:ext cx="154480" cy="153253"/>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5" name="Freeform 2314"/>
              <p:cNvSpPr/>
              <p:nvPr/>
            </p:nvSpPr>
            <p:spPr>
              <a:xfrm rot="10327177">
                <a:off x="3935039" y="3970231"/>
                <a:ext cx="139907" cy="373011"/>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6" name="Freeform 2315"/>
              <p:cNvSpPr/>
              <p:nvPr/>
            </p:nvSpPr>
            <p:spPr>
              <a:xfrm rot="10327177">
                <a:off x="3784344" y="4000226"/>
                <a:ext cx="132620" cy="34698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7" name="Oval 2"/>
              <p:cNvSpPr/>
              <p:nvPr/>
            </p:nvSpPr>
            <p:spPr>
              <a:xfrm rot="11224851">
                <a:off x="5045006" y="4351185"/>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8" name="Freeform 3"/>
              <p:cNvSpPr/>
              <p:nvPr/>
            </p:nvSpPr>
            <p:spPr>
              <a:xfrm rot="11224851">
                <a:off x="5111655" y="3997240"/>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9" name="Freeform 4"/>
              <p:cNvSpPr/>
              <p:nvPr/>
            </p:nvSpPr>
            <p:spPr>
              <a:xfrm rot="11224851">
                <a:off x="4969737" y="3944104"/>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0" name="Oval 6"/>
              <p:cNvSpPr/>
              <p:nvPr/>
            </p:nvSpPr>
            <p:spPr>
              <a:xfrm rot="10800000">
                <a:off x="5265618" y="4255698"/>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1" name="Freeform 7"/>
              <p:cNvSpPr/>
              <p:nvPr/>
            </p:nvSpPr>
            <p:spPr>
              <a:xfrm rot="10800000">
                <a:off x="5301561" y="3890513"/>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2" name="Freeform 8"/>
              <p:cNvSpPr/>
              <p:nvPr/>
            </p:nvSpPr>
            <p:spPr>
              <a:xfrm rot="10800000">
                <a:off x="5157788" y="3886200"/>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3" name="Oval 10"/>
              <p:cNvSpPr/>
              <p:nvPr/>
            </p:nvSpPr>
            <p:spPr>
              <a:xfrm>
                <a:off x="5430958" y="36576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4" name="Freeform 11"/>
              <p:cNvSpPr/>
              <p:nvPr/>
            </p:nvSpPr>
            <p:spPr>
              <a:xfrm>
                <a:off x="5315939" y="3799936"/>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5" name="Freeform 12"/>
              <p:cNvSpPr/>
              <p:nvPr/>
            </p:nvSpPr>
            <p:spPr>
              <a:xfrm>
                <a:off x="5449649" y="3808562"/>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6" name="Oval 14"/>
              <p:cNvSpPr/>
              <p:nvPr/>
            </p:nvSpPr>
            <p:spPr>
              <a:xfrm>
                <a:off x="6549517" y="3581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Freeform 15"/>
              <p:cNvSpPr/>
              <p:nvPr/>
            </p:nvSpPr>
            <p:spPr>
              <a:xfrm>
                <a:off x="6453188" y="3715109"/>
                <a:ext cx="138023"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8" name="Freeform 16"/>
              <p:cNvSpPr/>
              <p:nvPr/>
            </p:nvSpPr>
            <p:spPr>
              <a:xfrm>
                <a:off x="6609902" y="3732362"/>
                <a:ext cx="13083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9" name="Oval 18"/>
              <p:cNvSpPr/>
              <p:nvPr/>
            </p:nvSpPr>
            <p:spPr>
              <a:xfrm>
                <a:off x="4949317" y="3581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Freeform 19"/>
              <p:cNvSpPr/>
              <p:nvPr/>
            </p:nvSpPr>
            <p:spPr>
              <a:xfrm>
                <a:off x="4852988" y="3715109"/>
                <a:ext cx="138023"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1" name="Freeform 20"/>
              <p:cNvSpPr/>
              <p:nvPr/>
            </p:nvSpPr>
            <p:spPr>
              <a:xfrm>
                <a:off x="5009702" y="3732362"/>
                <a:ext cx="13083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2" name="Oval 22"/>
              <p:cNvSpPr/>
              <p:nvPr/>
            </p:nvSpPr>
            <p:spPr>
              <a:xfrm>
                <a:off x="5177917" y="36576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Freeform 23"/>
              <p:cNvSpPr/>
              <p:nvPr/>
            </p:nvSpPr>
            <p:spPr>
              <a:xfrm>
                <a:off x="5081588" y="3791309"/>
                <a:ext cx="138023"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4" name="Freeform 24"/>
              <p:cNvSpPr/>
              <p:nvPr/>
            </p:nvSpPr>
            <p:spPr>
              <a:xfrm>
                <a:off x="5238302" y="3808562"/>
                <a:ext cx="13083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5" name="Oval 2334"/>
              <p:cNvSpPr/>
              <p:nvPr/>
            </p:nvSpPr>
            <p:spPr>
              <a:xfrm>
                <a:off x="4167188" y="3581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Freeform 2335"/>
              <p:cNvSpPr/>
              <p:nvPr/>
            </p:nvSpPr>
            <p:spPr>
              <a:xfrm>
                <a:off x="4064794" y="3705225"/>
                <a:ext cx="150019" cy="373857"/>
              </a:xfrm>
              <a:custGeom>
                <a:avLst/>
                <a:gdLst>
                  <a:gd name="connsiteX0" fmla="*/ 121444 w 150019"/>
                  <a:gd name="connsiteY0" fmla="*/ 0 h 373857"/>
                  <a:gd name="connsiteX1" fmla="*/ 50007 w 150019"/>
                  <a:gd name="connsiteY1" fmla="*/ 100013 h 373857"/>
                  <a:gd name="connsiteX2" fmla="*/ 150019 w 150019"/>
                  <a:gd name="connsiteY2" fmla="*/ 200025 h 373857"/>
                  <a:gd name="connsiteX3" fmla="*/ 50007 w 150019"/>
                  <a:gd name="connsiteY3" fmla="*/ 257175 h 373857"/>
                  <a:gd name="connsiteX4" fmla="*/ 7144 w 150019"/>
                  <a:gd name="connsiteY4" fmla="*/ 357188 h 373857"/>
                  <a:gd name="connsiteX5" fmla="*/ 92869 w 150019"/>
                  <a:gd name="connsiteY5" fmla="*/ 357188 h 37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19" h="373857">
                    <a:moveTo>
                      <a:pt x="121444" y="0"/>
                    </a:moveTo>
                    <a:cubicBezTo>
                      <a:pt x="83344" y="33338"/>
                      <a:pt x="45245" y="66676"/>
                      <a:pt x="50007" y="100013"/>
                    </a:cubicBezTo>
                    <a:cubicBezTo>
                      <a:pt x="54769" y="133350"/>
                      <a:pt x="150019" y="173831"/>
                      <a:pt x="150019" y="200025"/>
                    </a:cubicBezTo>
                    <a:cubicBezTo>
                      <a:pt x="150019" y="226219"/>
                      <a:pt x="73819" y="230981"/>
                      <a:pt x="50007" y="257175"/>
                    </a:cubicBezTo>
                    <a:cubicBezTo>
                      <a:pt x="26195" y="283369"/>
                      <a:pt x="0" y="340519"/>
                      <a:pt x="7144" y="357188"/>
                    </a:cubicBezTo>
                    <a:cubicBezTo>
                      <a:pt x="14288" y="373857"/>
                      <a:pt x="53578" y="365522"/>
                      <a:pt x="92869" y="357188"/>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7" name="Freeform 2336"/>
              <p:cNvSpPr/>
              <p:nvPr/>
            </p:nvSpPr>
            <p:spPr>
              <a:xfrm>
                <a:off x="4214634" y="3733800"/>
                <a:ext cx="149523" cy="343619"/>
              </a:xfrm>
              <a:custGeom>
                <a:avLst/>
                <a:gdLst>
                  <a:gd name="connsiteX0" fmla="*/ 46007 w 149523"/>
                  <a:gd name="connsiteY0" fmla="*/ 0 h 343619"/>
                  <a:gd name="connsiteX1" fmla="*/ 37380 w 149523"/>
                  <a:gd name="connsiteY1" fmla="*/ 77638 h 343619"/>
                  <a:gd name="connsiteX2" fmla="*/ 97765 w 149523"/>
                  <a:gd name="connsiteY2" fmla="*/ 138023 h 343619"/>
                  <a:gd name="connsiteX3" fmla="*/ 140897 w 149523"/>
                  <a:gd name="connsiteY3" fmla="*/ 198408 h 343619"/>
                  <a:gd name="connsiteX4" fmla="*/ 46007 w 149523"/>
                  <a:gd name="connsiteY4" fmla="*/ 258792 h 343619"/>
                  <a:gd name="connsiteX5" fmla="*/ 2875 w 149523"/>
                  <a:gd name="connsiteY5" fmla="*/ 284672 h 343619"/>
                  <a:gd name="connsiteX6" fmla="*/ 28754 w 149523"/>
                  <a:gd name="connsiteY6" fmla="*/ 336430 h 343619"/>
                  <a:gd name="connsiteX7" fmla="*/ 97765 w 149523"/>
                  <a:gd name="connsiteY7" fmla="*/ 327804 h 34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523" h="343619">
                    <a:moveTo>
                      <a:pt x="46007" y="0"/>
                    </a:moveTo>
                    <a:cubicBezTo>
                      <a:pt x="37380" y="27317"/>
                      <a:pt x="28754" y="54634"/>
                      <a:pt x="37380" y="77638"/>
                    </a:cubicBezTo>
                    <a:cubicBezTo>
                      <a:pt x="46006" y="100642"/>
                      <a:pt x="80512" y="117895"/>
                      <a:pt x="97765" y="138023"/>
                    </a:cubicBezTo>
                    <a:cubicBezTo>
                      <a:pt x="115018" y="158151"/>
                      <a:pt x="149523" y="178280"/>
                      <a:pt x="140897" y="198408"/>
                    </a:cubicBezTo>
                    <a:cubicBezTo>
                      <a:pt x="132271" y="218536"/>
                      <a:pt x="69011" y="244415"/>
                      <a:pt x="46007" y="258792"/>
                    </a:cubicBezTo>
                    <a:cubicBezTo>
                      <a:pt x="23003" y="273169"/>
                      <a:pt x="5750" y="271732"/>
                      <a:pt x="2875" y="284672"/>
                    </a:cubicBezTo>
                    <a:cubicBezTo>
                      <a:pt x="0" y="297612"/>
                      <a:pt x="12939" y="329241"/>
                      <a:pt x="28754" y="336430"/>
                    </a:cubicBezTo>
                    <a:cubicBezTo>
                      <a:pt x="44569" y="343619"/>
                      <a:pt x="71167" y="335711"/>
                      <a:pt x="97765"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8" name="Oval 2337"/>
              <p:cNvSpPr/>
              <p:nvPr/>
            </p:nvSpPr>
            <p:spPr>
              <a:xfrm>
                <a:off x="4319588" y="3581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Freeform 2338"/>
              <p:cNvSpPr/>
              <p:nvPr/>
            </p:nvSpPr>
            <p:spPr>
              <a:xfrm>
                <a:off x="4329652" y="3742426"/>
                <a:ext cx="120770" cy="349371"/>
              </a:xfrm>
              <a:custGeom>
                <a:avLst/>
                <a:gdLst>
                  <a:gd name="connsiteX0" fmla="*/ 34506 w 120770"/>
                  <a:gd name="connsiteY0" fmla="*/ 0 h 349371"/>
                  <a:gd name="connsiteX1" fmla="*/ 0 w 120770"/>
                  <a:gd name="connsiteY1" fmla="*/ 77638 h 349371"/>
                  <a:gd name="connsiteX2" fmla="*/ 34506 w 120770"/>
                  <a:gd name="connsiteY2" fmla="*/ 112144 h 349371"/>
                  <a:gd name="connsiteX3" fmla="*/ 120770 w 120770"/>
                  <a:gd name="connsiteY3" fmla="*/ 112144 h 349371"/>
                  <a:gd name="connsiteX4" fmla="*/ 34506 w 120770"/>
                  <a:gd name="connsiteY4" fmla="*/ 215661 h 349371"/>
                  <a:gd name="connsiteX5" fmla="*/ 17253 w 120770"/>
                  <a:gd name="connsiteY5" fmla="*/ 258793 h 349371"/>
                  <a:gd name="connsiteX6" fmla="*/ 51759 w 120770"/>
                  <a:gd name="connsiteY6" fmla="*/ 336431 h 349371"/>
                  <a:gd name="connsiteX7" fmla="*/ 43132 w 120770"/>
                  <a:gd name="connsiteY7" fmla="*/ 336431 h 349371"/>
                  <a:gd name="connsiteX8" fmla="*/ 51759 w 120770"/>
                  <a:gd name="connsiteY8" fmla="*/ 327804 h 3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70" h="349371">
                    <a:moveTo>
                      <a:pt x="34506" y="0"/>
                    </a:moveTo>
                    <a:cubicBezTo>
                      <a:pt x="17253" y="29473"/>
                      <a:pt x="0" y="58947"/>
                      <a:pt x="0" y="77638"/>
                    </a:cubicBezTo>
                    <a:cubicBezTo>
                      <a:pt x="0" y="96329"/>
                      <a:pt x="14378" y="106393"/>
                      <a:pt x="34506" y="112144"/>
                    </a:cubicBezTo>
                    <a:cubicBezTo>
                      <a:pt x="54634" y="117895"/>
                      <a:pt x="120770" y="94891"/>
                      <a:pt x="120770" y="112144"/>
                    </a:cubicBezTo>
                    <a:cubicBezTo>
                      <a:pt x="120770" y="129397"/>
                      <a:pt x="51759" y="191220"/>
                      <a:pt x="34506" y="215661"/>
                    </a:cubicBezTo>
                    <a:cubicBezTo>
                      <a:pt x="17253" y="240102"/>
                      <a:pt x="14378" y="238665"/>
                      <a:pt x="17253" y="258793"/>
                    </a:cubicBezTo>
                    <a:cubicBezTo>
                      <a:pt x="20129" y="278921"/>
                      <a:pt x="47446" y="323491"/>
                      <a:pt x="51759" y="336431"/>
                    </a:cubicBezTo>
                    <a:cubicBezTo>
                      <a:pt x="56072" y="349371"/>
                      <a:pt x="43132" y="337869"/>
                      <a:pt x="43132" y="336431"/>
                    </a:cubicBezTo>
                    <a:cubicBezTo>
                      <a:pt x="43132" y="334993"/>
                      <a:pt x="47445" y="331398"/>
                      <a:pt x="51759"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0" name="Freeform 2339"/>
              <p:cNvSpPr/>
              <p:nvPr/>
            </p:nvSpPr>
            <p:spPr>
              <a:xfrm>
                <a:off x="4420230" y="3733800"/>
                <a:ext cx="135147" cy="345057"/>
              </a:xfrm>
              <a:custGeom>
                <a:avLst/>
                <a:gdLst>
                  <a:gd name="connsiteX0" fmla="*/ 4313 w 135147"/>
                  <a:gd name="connsiteY0" fmla="*/ 0 h 345057"/>
                  <a:gd name="connsiteX1" fmla="*/ 125083 w 135147"/>
                  <a:gd name="connsiteY1" fmla="*/ 94891 h 345057"/>
                  <a:gd name="connsiteX2" fmla="*/ 64698 w 135147"/>
                  <a:gd name="connsiteY2" fmla="*/ 181155 h 345057"/>
                  <a:gd name="connsiteX3" fmla="*/ 4313 w 135147"/>
                  <a:gd name="connsiteY3" fmla="*/ 250166 h 345057"/>
                  <a:gd name="connsiteX4" fmla="*/ 38818 w 135147"/>
                  <a:gd name="connsiteY4" fmla="*/ 345057 h 345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47" h="345057">
                    <a:moveTo>
                      <a:pt x="4313" y="0"/>
                    </a:moveTo>
                    <a:cubicBezTo>
                      <a:pt x="59666" y="32349"/>
                      <a:pt x="115019" y="64699"/>
                      <a:pt x="125083" y="94891"/>
                    </a:cubicBezTo>
                    <a:cubicBezTo>
                      <a:pt x="135147" y="125084"/>
                      <a:pt x="84826" y="155276"/>
                      <a:pt x="64698" y="181155"/>
                    </a:cubicBezTo>
                    <a:cubicBezTo>
                      <a:pt x="44570" y="207034"/>
                      <a:pt x="8626" y="222849"/>
                      <a:pt x="4313" y="250166"/>
                    </a:cubicBezTo>
                    <a:cubicBezTo>
                      <a:pt x="0" y="277483"/>
                      <a:pt x="19409" y="311270"/>
                      <a:pt x="38818" y="34505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1" name="Oval 2340"/>
              <p:cNvSpPr/>
              <p:nvPr/>
            </p:nvSpPr>
            <p:spPr>
              <a:xfrm>
                <a:off x="4742283" y="35052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Freeform 2341"/>
              <p:cNvSpPr/>
              <p:nvPr/>
            </p:nvSpPr>
            <p:spPr>
              <a:xfrm>
                <a:off x="4700588" y="3663351"/>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3" name="Freeform 2342"/>
              <p:cNvSpPr/>
              <p:nvPr/>
            </p:nvSpPr>
            <p:spPr>
              <a:xfrm>
                <a:off x="4760974" y="3656162"/>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4" name="Oval 2343"/>
              <p:cNvSpPr/>
              <p:nvPr/>
            </p:nvSpPr>
            <p:spPr>
              <a:xfrm flipH="1">
                <a:off x="4513136" y="350520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Freeform 2344"/>
              <p:cNvSpPr/>
              <p:nvPr/>
            </p:nvSpPr>
            <p:spPr>
              <a:xfrm flipH="1">
                <a:off x="4630484" y="3638909"/>
                <a:ext cx="146304"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6" name="Freeform 2345"/>
              <p:cNvSpPr/>
              <p:nvPr/>
            </p:nvSpPr>
            <p:spPr>
              <a:xfrm flipH="1">
                <a:off x="4471988" y="3656162"/>
                <a:ext cx="13868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7" name="Oval 2346"/>
              <p:cNvSpPr/>
              <p:nvPr/>
            </p:nvSpPr>
            <p:spPr>
              <a:xfrm rot="10800000">
                <a:off x="4826794" y="4343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8" name="Freeform 2347"/>
              <p:cNvSpPr/>
              <p:nvPr/>
            </p:nvSpPr>
            <p:spPr>
              <a:xfrm rot="10800000">
                <a:off x="4931569" y="3998118"/>
                <a:ext cx="150019" cy="373857"/>
              </a:xfrm>
              <a:custGeom>
                <a:avLst/>
                <a:gdLst>
                  <a:gd name="connsiteX0" fmla="*/ 121444 w 150019"/>
                  <a:gd name="connsiteY0" fmla="*/ 0 h 373857"/>
                  <a:gd name="connsiteX1" fmla="*/ 50007 w 150019"/>
                  <a:gd name="connsiteY1" fmla="*/ 100013 h 373857"/>
                  <a:gd name="connsiteX2" fmla="*/ 150019 w 150019"/>
                  <a:gd name="connsiteY2" fmla="*/ 200025 h 373857"/>
                  <a:gd name="connsiteX3" fmla="*/ 50007 w 150019"/>
                  <a:gd name="connsiteY3" fmla="*/ 257175 h 373857"/>
                  <a:gd name="connsiteX4" fmla="*/ 7144 w 150019"/>
                  <a:gd name="connsiteY4" fmla="*/ 357188 h 373857"/>
                  <a:gd name="connsiteX5" fmla="*/ 92869 w 150019"/>
                  <a:gd name="connsiteY5" fmla="*/ 357188 h 37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19" h="373857">
                    <a:moveTo>
                      <a:pt x="121444" y="0"/>
                    </a:moveTo>
                    <a:cubicBezTo>
                      <a:pt x="83344" y="33338"/>
                      <a:pt x="45245" y="66676"/>
                      <a:pt x="50007" y="100013"/>
                    </a:cubicBezTo>
                    <a:cubicBezTo>
                      <a:pt x="54769" y="133350"/>
                      <a:pt x="150019" y="173831"/>
                      <a:pt x="150019" y="200025"/>
                    </a:cubicBezTo>
                    <a:cubicBezTo>
                      <a:pt x="150019" y="226219"/>
                      <a:pt x="73819" y="230981"/>
                      <a:pt x="50007" y="257175"/>
                    </a:cubicBezTo>
                    <a:cubicBezTo>
                      <a:pt x="26195" y="283369"/>
                      <a:pt x="0" y="340519"/>
                      <a:pt x="7144" y="357188"/>
                    </a:cubicBezTo>
                    <a:cubicBezTo>
                      <a:pt x="14288" y="373857"/>
                      <a:pt x="53578" y="365522"/>
                      <a:pt x="92869" y="357188"/>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9" name="Freeform 73"/>
              <p:cNvSpPr/>
              <p:nvPr/>
            </p:nvSpPr>
            <p:spPr>
              <a:xfrm rot="10800000">
                <a:off x="4782225" y="3999781"/>
                <a:ext cx="149523" cy="343619"/>
              </a:xfrm>
              <a:custGeom>
                <a:avLst/>
                <a:gdLst>
                  <a:gd name="connsiteX0" fmla="*/ 46007 w 149523"/>
                  <a:gd name="connsiteY0" fmla="*/ 0 h 343619"/>
                  <a:gd name="connsiteX1" fmla="*/ 37380 w 149523"/>
                  <a:gd name="connsiteY1" fmla="*/ 77638 h 343619"/>
                  <a:gd name="connsiteX2" fmla="*/ 97765 w 149523"/>
                  <a:gd name="connsiteY2" fmla="*/ 138023 h 343619"/>
                  <a:gd name="connsiteX3" fmla="*/ 140897 w 149523"/>
                  <a:gd name="connsiteY3" fmla="*/ 198408 h 343619"/>
                  <a:gd name="connsiteX4" fmla="*/ 46007 w 149523"/>
                  <a:gd name="connsiteY4" fmla="*/ 258792 h 343619"/>
                  <a:gd name="connsiteX5" fmla="*/ 2875 w 149523"/>
                  <a:gd name="connsiteY5" fmla="*/ 284672 h 343619"/>
                  <a:gd name="connsiteX6" fmla="*/ 28754 w 149523"/>
                  <a:gd name="connsiteY6" fmla="*/ 336430 h 343619"/>
                  <a:gd name="connsiteX7" fmla="*/ 97765 w 149523"/>
                  <a:gd name="connsiteY7" fmla="*/ 327804 h 34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523" h="343619">
                    <a:moveTo>
                      <a:pt x="46007" y="0"/>
                    </a:moveTo>
                    <a:cubicBezTo>
                      <a:pt x="37380" y="27317"/>
                      <a:pt x="28754" y="54634"/>
                      <a:pt x="37380" y="77638"/>
                    </a:cubicBezTo>
                    <a:cubicBezTo>
                      <a:pt x="46006" y="100642"/>
                      <a:pt x="80512" y="117895"/>
                      <a:pt x="97765" y="138023"/>
                    </a:cubicBezTo>
                    <a:cubicBezTo>
                      <a:pt x="115018" y="158151"/>
                      <a:pt x="149523" y="178280"/>
                      <a:pt x="140897" y="198408"/>
                    </a:cubicBezTo>
                    <a:cubicBezTo>
                      <a:pt x="132271" y="218536"/>
                      <a:pt x="69011" y="244415"/>
                      <a:pt x="46007" y="258792"/>
                    </a:cubicBezTo>
                    <a:cubicBezTo>
                      <a:pt x="23003" y="273169"/>
                      <a:pt x="5750" y="271732"/>
                      <a:pt x="2875" y="284672"/>
                    </a:cubicBezTo>
                    <a:cubicBezTo>
                      <a:pt x="0" y="297612"/>
                      <a:pt x="12939" y="329241"/>
                      <a:pt x="28754" y="336430"/>
                    </a:cubicBezTo>
                    <a:cubicBezTo>
                      <a:pt x="44569" y="343619"/>
                      <a:pt x="71167" y="335711"/>
                      <a:pt x="97765"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0" name="Oval 74"/>
              <p:cNvSpPr/>
              <p:nvPr/>
            </p:nvSpPr>
            <p:spPr>
              <a:xfrm rot="10800000">
                <a:off x="4674394" y="4343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Freeform 75"/>
              <p:cNvSpPr/>
              <p:nvPr/>
            </p:nvSpPr>
            <p:spPr>
              <a:xfrm rot="10800000">
                <a:off x="4695960" y="3985403"/>
                <a:ext cx="120770" cy="349371"/>
              </a:xfrm>
              <a:custGeom>
                <a:avLst/>
                <a:gdLst>
                  <a:gd name="connsiteX0" fmla="*/ 34506 w 120770"/>
                  <a:gd name="connsiteY0" fmla="*/ 0 h 349371"/>
                  <a:gd name="connsiteX1" fmla="*/ 0 w 120770"/>
                  <a:gd name="connsiteY1" fmla="*/ 77638 h 349371"/>
                  <a:gd name="connsiteX2" fmla="*/ 34506 w 120770"/>
                  <a:gd name="connsiteY2" fmla="*/ 112144 h 349371"/>
                  <a:gd name="connsiteX3" fmla="*/ 120770 w 120770"/>
                  <a:gd name="connsiteY3" fmla="*/ 112144 h 349371"/>
                  <a:gd name="connsiteX4" fmla="*/ 34506 w 120770"/>
                  <a:gd name="connsiteY4" fmla="*/ 215661 h 349371"/>
                  <a:gd name="connsiteX5" fmla="*/ 17253 w 120770"/>
                  <a:gd name="connsiteY5" fmla="*/ 258793 h 349371"/>
                  <a:gd name="connsiteX6" fmla="*/ 51759 w 120770"/>
                  <a:gd name="connsiteY6" fmla="*/ 336431 h 349371"/>
                  <a:gd name="connsiteX7" fmla="*/ 43132 w 120770"/>
                  <a:gd name="connsiteY7" fmla="*/ 336431 h 349371"/>
                  <a:gd name="connsiteX8" fmla="*/ 51759 w 120770"/>
                  <a:gd name="connsiteY8" fmla="*/ 327804 h 3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70" h="349371">
                    <a:moveTo>
                      <a:pt x="34506" y="0"/>
                    </a:moveTo>
                    <a:cubicBezTo>
                      <a:pt x="17253" y="29473"/>
                      <a:pt x="0" y="58947"/>
                      <a:pt x="0" y="77638"/>
                    </a:cubicBezTo>
                    <a:cubicBezTo>
                      <a:pt x="0" y="96329"/>
                      <a:pt x="14378" y="106393"/>
                      <a:pt x="34506" y="112144"/>
                    </a:cubicBezTo>
                    <a:cubicBezTo>
                      <a:pt x="54634" y="117895"/>
                      <a:pt x="120770" y="94891"/>
                      <a:pt x="120770" y="112144"/>
                    </a:cubicBezTo>
                    <a:cubicBezTo>
                      <a:pt x="120770" y="129397"/>
                      <a:pt x="51759" y="191220"/>
                      <a:pt x="34506" y="215661"/>
                    </a:cubicBezTo>
                    <a:cubicBezTo>
                      <a:pt x="17253" y="240102"/>
                      <a:pt x="14378" y="238665"/>
                      <a:pt x="17253" y="258793"/>
                    </a:cubicBezTo>
                    <a:cubicBezTo>
                      <a:pt x="20129" y="278921"/>
                      <a:pt x="47446" y="323491"/>
                      <a:pt x="51759" y="336431"/>
                    </a:cubicBezTo>
                    <a:cubicBezTo>
                      <a:pt x="56072" y="349371"/>
                      <a:pt x="43132" y="337869"/>
                      <a:pt x="43132" y="336431"/>
                    </a:cubicBezTo>
                    <a:cubicBezTo>
                      <a:pt x="43132" y="334993"/>
                      <a:pt x="47445" y="331398"/>
                      <a:pt x="51759"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2" name="Freeform 2351"/>
              <p:cNvSpPr/>
              <p:nvPr/>
            </p:nvSpPr>
            <p:spPr>
              <a:xfrm rot="10800000">
                <a:off x="4591005" y="3998343"/>
                <a:ext cx="135147" cy="345057"/>
              </a:xfrm>
              <a:custGeom>
                <a:avLst/>
                <a:gdLst>
                  <a:gd name="connsiteX0" fmla="*/ 4313 w 135147"/>
                  <a:gd name="connsiteY0" fmla="*/ 0 h 345057"/>
                  <a:gd name="connsiteX1" fmla="*/ 125083 w 135147"/>
                  <a:gd name="connsiteY1" fmla="*/ 94891 h 345057"/>
                  <a:gd name="connsiteX2" fmla="*/ 64698 w 135147"/>
                  <a:gd name="connsiteY2" fmla="*/ 181155 h 345057"/>
                  <a:gd name="connsiteX3" fmla="*/ 4313 w 135147"/>
                  <a:gd name="connsiteY3" fmla="*/ 250166 h 345057"/>
                  <a:gd name="connsiteX4" fmla="*/ 38818 w 135147"/>
                  <a:gd name="connsiteY4" fmla="*/ 345057 h 345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47" h="345057">
                    <a:moveTo>
                      <a:pt x="4313" y="0"/>
                    </a:moveTo>
                    <a:cubicBezTo>
                      <a:pt x="59666" y="32349"/>
                      <a:pt x="115019" y="64699"/>
                      <a:pt x="125083" y="94891"/>
                    </a:cubicBezTo>
                    <a:cubicBezTo>
                      <a:pt x="135147" y="125084"/>
                      <a:pt x="84826" y="155276"/>
                      <a:pt x="64698" y="181155"/>
                    </a:cubicBezTo>
                    <a:cubicBezTo>
                      <a:pt x="44570" y="207034"/>
                      <a:pt x="8626" y="222849"/>
                      <a:pt x="4313" y="250166"/>
                    </a:cubicBezTo>
                    <a:cubicBezTo>
                      <a:pt x="0" y="277483"/>
                      <a:pt x="19409" y="311270"/>
                      <a:pt x="38818" y="34505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9" name="Oval 2378"/>
              <p:cNvSpPr/>
              <p:nvPr/>
            </p:nvSpPr>
            <p:spPr>
              <a:xfrm rot="10800000">
                <a:off x="4178375" y="44196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0" name="Freeform 2379"/>
              <p:cNvSpPr/>
              <p:nvPr/>
            </p:nvSpPr>
            <p:spPr>
              <a:xfrm rot="10800000">
                <a:off x="4214318" y="4054415"/>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1" name="Freeform 2380"/>
              <p:cNvSpPr/>
              <p:nvPr/>
            </p:nvSpPr>
            <p:spPr>
              <a:xfrm rot="10800000">
                <a:off x="4070545" y="4050102"/>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2" name="Oval 2381"/>
              <p:cNvSpPr/>
              <p:nvPr/>
            </p:nvSpPr>
            <p:spPr>
              <a:xfrm rot="10800000" flipH="1">
                <a:off x="4471702" y="441960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Freeform 2382"/>
              <p:cNvSpPr/>
              <p:nvPr/>
            </p:nvSpPr>
            <p:spPr>
              <a:xfrm rot="10800000" flipH="1">
                <a:off x="4369594" y="4067355"/>
                <a:ext cx="146304"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4" name="Freeform 2383"/>
              <p:cNvSpPr/>
              <p:nvPr/>
            </p:nvSpPr>
            <p:spPr>
              <a:xfrm rot="10800000" flipH="1">
                <a:off x="4535710" y="4075981"/>
                <a:ext cx="13868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5" name="Oval 2384"/>
              <p:cNvSpPr/>
              <p:nvPr/>
            </p:nvSpPr>
            <p:spPr>
              <a:xfrm rot="10181535">
                <a:off x="5509038" y="4247837"/>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Freeform 2385"/>
              <p:cNvSpPr/>
              <p:nvPr/>
            </p:nvSpPr>
            <p:spPr>
              <a:xfrm rot="10181535">
                <a:off x="5585044" y="3979572"/>
                <a:ext cx="214223" cy="247291"/>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7" name="Freeform 2386"/>
              <p:cNvSpPr/>
              <p:nvPr/>
            </p:nvSpPr>
            <p:spPr>
              <a:xfrm rot="10181535">
                <a:off x="5419948" y="4015469"/>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8" name="Oval 2387"/>
              <p:cNvSpPr/>
              <p:nvPr/>
            </p:nvSpPr>
            <p:spPr>
              <a:xfrm>
                <a:off x="5695502" y="36576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9" name="Freeform 2388"/>
              <p:cNvSpPr/>
              <p:nvPr/>
            </p:nvSpPr>
            <p:spPr>
              <a:xfrm rot="10575612">
                <a:off x="5552549" y="3741247"/>
                <a:ext cx="238054" cy="29742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0" name="Freeform 2389"/>
              <p:cNvSpPr/>
              <p:nvPr/>
            </p:nvSpPr>
            <p:spPr>
              <a:xfrm>
                <a:off x="5771702" y="3810000"/>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1" name="Oval 2390"/>
              <p:cNvSpPr/>
              <p:nvPr/>
            </p:nvSpPr>
            <p:spPr>
              <a:xfrm>
                <a:off x="6000302" y="37338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2" name="Freeform 2391"/>
              <p:cNvSpPr/>
              <p:nvPr/>
            </p:nvSpPr>
            <p:spPr>
              <a:xfrm rot="10575612">
                <a:off x="5857349" y="3817447"/>
                <a:ext cx="238054" cy="29742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3" name="Freeform 2392"/>
              <p:cNvSpPr/>
              <p:nvPr/>
            </p:nvSpPr>
            <p:spPr>
              <a:xfrm>
                <a:off x="6076502" y="3886200"/>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4" name="Oval 2393"/>
              <p:cNvSpPr/>
              <p:nvPr/>
            </p:nvSpPr>
            <p:spPr>
              <a:xfrm>
                <a:off x="6291341" y="36576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5" name="Freeform 2394"/>
              <p:cNvSpPr/>
              <p:nvPr/>
            </p:nvSpPr>
            <p:spPr>
              <a:xfrm rot="10575612">
                <a:off x="6148388" y="3741247"/>
                <a:ext cx="238054" cy="29742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6" name="Freeform 2395"/>
              <p:cNvSpPr/>
              <p:nvPr/>
            </p:nvSpPr>
            <p:spPr>
              <a:xfrm>
                <a:off x="6367541" y="3810000"/>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7" name="Oval 2396"/>
              <p:cNvSpPr/>
              <p:nvPr/>
            </p:nvSpPr>
            <p:spPr>
              <a:xfrm rot="10404751">
                <a:off x="5845740" y="4291758"/>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Freeform 2397"/>
              <p:cNvSpPr/>
              <p:nvPr/>
            </p:nvSpPr>
            <p:spPr>
              <a:xfrm rot="20980363">
                <a:off x="5884463" y="4052630"/>
                <a:ext cx="238054" cy="29742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9" name="Freeform 2398"/>
              <p:cNvSpPr/>
              <p:nvPr/>
            </p:nvSpPr>
            <p:spPr>
              <a:xfrm rot="10404751">
                <a:off x="5752406" y="4071477"/>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0" name="Oval 2399"/>
              <p:cNvSpPr/>
              <p:nvPr/>
            </p:nvSpPr>
            <p:spPr>
              <a:xfrm rot="10404751">
                <a:off x="6150540" y="4291758"/>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Freeform 2400"/>
              <p:cNvSpPr/>
              <p:nvPr/>
            </p:nvSpPr>
            <p:spPr>
              <a:xfrm rot="20980363">
                <a:off x="6189263" y="4052630"/>
                <a:ext cx="238054" cy="29742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2" name="Freeform 2401"/>
              <p:cNvSpPr/>
              <p:nvPr/>
            </p:nvSpPr>
            <p:spPr>
              <a:xfrm rot="10404751">
                <a:off x="6057206" y="4071477"/>
                <a:ext cx="148086" cy="230038"/>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3" name="Oval 2402"/>
              <p:cNvSpPr/>
              <p:nvPr/>
            </p:nvSpPr>
            <p:spPr>
              <a:xfrm rot="10327177">
                <a:off x="6398107" y="4336525"/>
                <a:ext cx="154480" cy="153253"/>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Freeform 2403"/>
              <p:cNvSpPr/>
              <p:nvPr/>
            </p:nvSpPr>
            <p:spPr>
              <a:xfrm rot="10327177">
                <a:off x="6475833" y="3970231"/>
                <a:ext cx="139907" cy="373011"/>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5" name="Freeform 2404"/>
              <p:cNvSpPr/>
              <p:nvPr/>
            </p:nvSpPr>
            <p:spPr>
              <a:xfrm rot="10327177">
                <a:off x="6325138" y="4000226"/>
                <a:ext cx="132620" cy="34698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6" name="Oval 2405"/>
              <p:cNvSpPr/>
              <p:nvPr/>
            </p:nvSpPr>
            <p:spPr>
              <a:xfrm>
                <a:off x="6707982" y="3581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Freeform 2406"/>
              <p:cNvSpPr/>
              <p:nvPr/>
            </p:nvSpPr>
            <p:spPr>
              <a:xfrm>
                <a:off x="6605588" y="3705225"/>
                <a:ext cx="150019" cy="373857"/>
              </a:xfrm>
              <a:custGeom>
                <a:avLst/>
                <a:gdLst>
                  <a:gd name="connsiteX0" fmla="*/ 121444 w 150019"/>
                  <a:gd name="connsiteY0" fmla="*/ 0 h 373857"/>
                  <a:gd name="connsiteX1" fmla="*/ 50007 w 150019"/>
                  <a:gd name="connsiteY1" fmla="*/ 100013 h 373857"/>
                  <a:gd name="connsiteX2" fmla="*/ 150019 w 150019"/>
                  <a:gd name="connsiteY2" fmla="*/ 200025 h 373857"/>
                  <a:gd name="connsiteX3" fmla="*/ 50007 w 150019"/>
                  <a:gd name="connsiteY3" fmla="*/ 257175 h 373857"/>
                  <a:gd name="connsiteX4" fmla="*/ 7144 w 150019"/>
                  <a:gd name="connsiteY4" fmla="*/ 357188 h 373857"/>
                  <a:gd name="connsiteX5" fmla="*/ 92869 w 150019"/>
                  <a:gd name="connsiteY5" fmla="*/ 357188 h 37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19" h="373857">
                    <a:moveTo>
                      <a:pt x="121444" y="0"/>
                    </a:moveTo>
                    <a:cubicBezTo>
                      <a:pt x="83344" y="33338"/>
                      <a:pt x="45245" y="66676"/>
                      <a:pt x="50007" y="100013"/>
                    </a:cubicBezTo>
                    <a:cubicBezTo>
                      <a:pt x="54769" y="133350"/>
                      <a:pt x="150019" y="173831"/>
                      <a:pt x="150019" y="200025"/>
                    </a:cubicBezTo>
                    <a:cubicBezTo>
                      <a:pt x="150019" y="226219"/>
                      <a:pt x="73819" y="230981"/>
                      <a:pt x="50007" y="257175"/>
                    </a:cubicBezTo>
                    <a:cubicBezTo>
                      <a:pt x="26195" y="283369"/>
                      <a:pt x="0" y="340519"/>
                      <a:pt x="7144" y="357188"/>
                    </a:cubicBezTo>
                    <a:cubicBezTo>
                      <a:pt x="14288" y="373857"/>
                      <a:pt x="53578" y="365522"/>
                      <a:pt x="92869" y="357188"/>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8" name="Freeform 2407"/>
              <p:cNvSpPr/>
              <p:nvPr/>
            </p:nvSpPr>
            <p:spPr>
              <a:xfrm>
                <a:off x="6755428" y="3733800"/>
                <a:ext cx="149523" cy="343619"/>
              </a:xfrm>
              <a:custGeom>
                <a:avLst/>
                <a:gdLst>
                  <a:gd name="connsiteX0" fmla="*/ 46007 w 149523"/>
                  <a:gd name="connsiteY0" fmla="*/ 0 h 343619"/>
                  <a:gd name="connsiteX1" fmla="*/ 37380 w 149523"/>
                  <a:gd name="connsiteY1" fmla="*/ 77638 h 343619"/>
                  <a:gd name="connsiteX2" fmla="*/ 97765 w 149523"/>
                  <a:gd name="connsiteY2" fmla="*/ 138023 h 343619"/>
                  <a:gd name="connsiteX3" fmla="*/ 140897 w 149523"/>
                  <a:gd name="connsiteY3" fmla="*/ 198408 h 343619"/>
                  <a:gd name="connsiteX4" fmla="*/ 46007 w 149523"/>
                  <a:gd name="connsiteY4" fmla="*/ 258792 h 343619"/>
                  <a:gd name="connsiteX5" fmla="*/ 2875 w 149523"/>
                  <a:gd name="connsiteY5" fmla="*/ 284672 h 343619"/>
                  <a:gd name="connsiteX6" fmla="*/ 28754 w 149523"/>
                  <a:gd name="connsiteY6" fmla="*/ 336430 h 343619"/>
                  <a:gd name="connsiteX7" fmla="*/ 97765 w 149523"/>
                  <a:gd name="connsiteY7" fmla="*/ 327804 h 34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523" h="343619">
                    <a:moveTo>
                      <a:pt x="46007" y="0"/>
                    </a:moveTo>
                    <a:cubicBezTo>
                      <a:pt x="37380" y="27317"/>
                      <a:pt x="28754" y="54634"/>
                      <a:pt x="37380" y="77638"/>
                    </a:cubicBezTo>
                    <a:cubicBezTo>
                      <a:pt x="46006" y="100642"/>
                      <a:pt x="80512" y="117895"/>
                      <a:pt x="97765" y="138023"/>
                    </a:cubicBezTo>
                    <a:cubicBezTo>
                      <a:pt x="115018" y="158151"/>
                      <a:pt x="149523" y="178280"/>
                      <a:pt x="140897" y="198408"/>
                    </a:cubicBezTo>
                    <a:cubicBezTo>
                      <a:pt x="132271" y="218536"/>
                      <a:pt x="69011" y="244415"/>
                      <a:pt x="46007" y="258792"/>
                    </a:cubicBezTo>
                    <a:cubicBezTo>
                      <a:pt x="23003" y="273169"/>
                      <a:pt x="5750" y="271732"/>
                      <a:pt x="2875" y="284672"/>
                    </a:cubicBezTo>
                    <a:cubicBezTo>
                      <a:pt x="0" y="297612"/>
                      <a:pt x="12939" y="329241"/>
                      <a:pt x="28754" y="336430"/>
                    </a:cubicBezTo>
                    <a:cubicBezTo>
                      <a:pt x="44569" y="343619"/>
                      <a:pt x="71167" y="335711"/>
                      <a:pt x="97765"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9" name="Oval 2408"/>
              <p:cNvSpPr/>
              <p:nvPr/>
            </p:nvSpPr>
            <p:spPr>
              <a:xfrm>
                <a:off x="6860382" y="3581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Freeform 2409"/>
              <p:cNvSpPr/>
              <p:nvPr/>
            </p:nvSpPr>
            <p:spPr>
              <a:xfrm>
                <a:off x="6870446" y="3742426"/>
                <a:ext cx="120770" cy="349371"/>
              </a:xfrm>
              <a:custGeom>
                <a:avLst/>
                <a:gdLst>
                  <a:gd name="connsiteX0" fmla="*/ 34506 w 120770"/>
                  <a:gd name="connsiteY0" fmla="*/ 0 h 349371"/>
                  <a:gd name="connsiteX1" fmla="*/ 0 w 120770"/>
                  <a:gd name="connsiteY1" fmla="*/ 77638 h 349371"/>
                  <a:gd name="connsiteX2" fmla="*/ 34506 w 120770"/>
                  <a:gd name="connsiteY2" fmla="*/ 112144 h 349371"/>
                  <a:gd name="connsiteX3" fmla="*/ 120770 w 120770"/>
                  <a:gd name="connsiteY3" fmla="*/ 112144 h 349371"/>
                  <a:gd name="connsiteX4" fmla="*/ 34506 w 120770"/>
                  <a:gd name="connsiteY4" fmla="*/ 215661 h 349371"/>
                  <a:gd name="connsiteX5" fmla="*/ 17253 w 120770"/>
                  <a:gd name="connsiteY5" fmla="*/ 258793 h 349371"/>
                  <a:gd name="connsiteX6" fmla="*/ 51759 w 120770"/>
                  <a:gd name="connsiteY6" fmla="*/ 336431 h 349371"/>
                  <a:gd name="connsiteX7" fmla="*/ 43132 w 120770"/>
                  <a:gd name="connsiteY7" fmla="*/ 336431 h 349371"/>
                  <a:gd name="connsiteX8" fmla="*/ 51759 w 120770"/>
                  <a:gd name="connsiteY8" fmla="*/ 327804 h 3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70" h="349371">
                    <a:moveTo>
                      <a:pt x="34506" y="0"/>
                    </a:moveTo>
                    <a:cubicBezTo>
                      <a:pt x="17253" y="29473"/>
                      <a:pt x="0" y="58947"/>
                      <a:pt x="0" y="77638"/>
                    </a:cubicBezTo>
                    <a:cubicBezTo>
                      <a:pt x="0" y="96329"/>
                      <a:pt x="14378" y="106393"/>
                      <a:pt x="34506" y="112144"/>
                    </a:cubicBezTo>
                    <a:cubicBezTo>
                      <a:pt x="54634" y="117895"/>
                      <a:pt x="120770" y="94891"/>
                      <a:pt x="120770" y="112144"/>
                    </a:cubicBezTo>
                    <a:cubicBezTo>
                      <a:pt x="120770" y="129397"/>
                      <a:pt x="51759" y="191220"/>
                      <a:pt x="34506" y="215661"/>
                    </a:cubicBezTo>
                    <a:cubicBezTo>
                      <a:pt x="17253" y="240102"/>
                      <a:pt x="14378" y="238665"/>
                      <a:pt x="17253" y="258793"/>
                    </a:cubicBezTo>
                    <a:cubicBezTo>
                      <a:pt x="20129" y="278921"/>
                      <a:pt x="47446" y="323491"/>
                      <a:pt x="51759" y="336431"/>
                    </a:cubicBezTo>
                    <a:cubicBezTo>
                      <a:pt x="56072" y="349371"/>
                      <a:pt x="43132" y="337869"/>
                      <a:pt x="43132" y="336431"/>
                    </a:cubicBezTo>
                    <a:cubicBezTo>
                      <a:pt x="43132" y="334993"/>
                      <a:pt x="47445" y="331398"/>
                      <a:pt x="51759"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1" name="Freeform 2410"/>
              <p:cNvSpPr/>
              <p:nvPr/>
            </p:nvSpPr>
            <p:spPr>
              <a:xfrm>
                <a:off x="6961024" y="3733800"/>
                <a:ext cx="135147" cy="345057"/>
              </a:xfrm>
              <a:custGeom>
                <a:avLst/>
                <a:gdLst>
                  <a:gd name="connsiteX0" fmla="*/ 4313 w 135147"/>
                  <a:gd name="connsiteY0" fmla="*/ 0 h 345057"/>
                  <a:gd name="connsiteX1" fmla="*/ 125083 w 135147"/>
                  <a:gd name="connsiteY1" fmla="*/ 94891 h 345057"/>
                  <a:gd name="connsiteX2" fmla="*/ 64698 w 135147"/>
                  <a:gd name="connsiteY2" fmla="*/ 181155 h 345057"/>
                  <a:gd name="connsiteX3" fmla="*/ 4313 w 135147"/>
                  <a:gd name="connsiteY3" fmla="*/ 250166 h 345057"/>
                  <a:gd name="connsiteX4" fmla="*/ 38818 w 135147"/>
                  <a:gd name="connsiteY4" fmla="*/ 345057 h 345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47" h="345057">
                    <a:moveTo>
                      <a:pt x="4313" y="0"/>
                    </a:moveTo>
                    <a:cubicBezTo>
                      <a:pt x="59666" y="32349"/>
                      <a:pt x="115019" y="64699"/>
                      <a:pt x="125083" y="94891"/>
                    </a:cubicBezTo>
                    <a:cubicBezTo>
                      <a:pt x="135147" y="125084"/>
                      <a:pt x="84826" y="155276"/>
                      <a:pt x="64698" y="181155"/>
                    </a:cubicBezTo>
                    <a:cubicBezTo>
                      <a:pt x="44570" y="207034"/>
                      <a:pt x="8626" y="222849"/>
                      <a:pt x="4313" y="250166"/>
                    </a:cubicBezTo>
                    <a:cubicBezTo>
                      <a:pt x="0" y="277483"/>
                      <a:pt x="19409" y="311270"/>
                      <a:pt x="38818" y="34505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2" name="Oval 2411"/>
              <p:cNvSpPr/>
              <p:nvPr/>
            </p:nvSpPr>
            <p:spPr>
              <a:xfrm>
                <a:off x="7283077" y="35052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3" name="Freeform 2412"/>
              <p:cNvSpPr/>
              <p:nvPr/>
            </p:nvSpPr>
            <p:spPr>
              <a:xfrm>
                <a:off x="7241382" y="3663351"/>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4" name="Freeform 2413"/>
              <p:cNvSpPr/>
              <p:nvPr/>
            </p:nvSpPr>
            <p:spPr>
              <a:xfrm>
                <a:off x="7301768" y="3656162"/>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5" name="Oval 2414"/>
              <p:cNvSpPr/>
              <p:nvPr/>
            </p:nvSpPr>
            <p:spPr>
              <a:xfrm flipH="1">
                <a:off x="7053930" y="350520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Freeform 2415"/>
              <p:cNvSpPr/>
              <p:nvPr/>
            </p:nvSpPr>
            <p:spPr>
              <a:xfrm flipH="1">
                <a:off x="7171278" y="3638909"/>
                <a:ext cx="146304"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7" name="Freeform 2416"/>
              <p:cNvSpPr/>
              <p:nvPr/>
            </p:nvSpPr>
            <p:spPr>
              <a:xfrm flipH="1">
                <a:off x="7012782" y="3656162"/>
                <a:ext cx="13868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8" name="Oval 44"/>
              <p:cNvSpPr/>
              <p:nvPr/>
            </p:nvSpPr>
            <p:spPr>
              <a:xfrm rot="10800000">
                <a:off x="7367588" y="4343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Freeform 45"/>
              <p:cNvSpPr/>
              <p:nvPr/>
            </p:nvSpPr>
            <p:spPr>
              <a:xfrm rot="10800000">
                <a:off x="7472363" y="3998118"/>
                <a:ext cx="150019" cy="373857"/>
              </a:xfrm>
              <a:custGeom>
                <a:avLst/>
                <a:gdLst>
                  <a:gd name="connsiteX0" fmla="*/ 121444 w 150019"/>
                  <a:gd name="connsiteY0" fmla="*/ 0 h 373857"/>
                  <a:gd name="connsiteX1" fmla="*/ 50007 w 150019"/>
                  <a:gd name="connsiteY1" fmla="*/ 100013 h 373857"/>
                  <a:gd name="connsiteX2" fmla="*/ 150019 w 150019"/>
                  <a:gd name="connsiteY2" fmla="*/ 200025 h 373857"/>
                  <a:gd name="connsiteX3" fmla="*/ 50007 w 150019"/>
                  <a:gd name="connsiteY3" fmla="*/ 257175 h 373857"/>
                  <a:gd name="connsiteX4" fmla="*/ 7144 w 150019"/>
                  <a:gd name="connsiteY4" fmla="*/ 357188 h 373857"/>
                  <a:gd name="connsiteX5" fmla="*/ 92869 w 150019"/>
                  <a:gd name="connsiteY5" fmla="*/ 357188 h 37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19" h="373857">
                    <a:moveTo>
                      <a:pt x="121444" y="0"/>
                    </a:moveTo>
                    <a:cubicBezTo>
                      <a:pt x="83344" y="33338"/>
                      <a:pt x="45245" y="66676"/>
                      <a:pt x="50007" y="100013"/>
                    </a:cubicBezTo>
                    <a:cubicBezTo>
                      <a:pt x="54769" y="133350"/>
                      <a:pt x="150019" y="173831"/>
                      <a:pt x="150019" y="200025"/>
                    </a:cubicBezTo>
                    <a:cubicBezTo>
                      <a:pt x="150019" y="226219"/>
                      <a:pt x="73819" y="230981"/>
                      <a:pt x="50007" y="257175"/>
                    </a:cubicBezTo>
                    <a:cubicBezTo>
                      <a:pt x="26195" y="283369"/>
                      <a:pt x="0" y="340519"/>
                      <a:pt x="7144" y="357188"/>
                    </a:cubicBezTo>
                    <a:cubicBezTo>
                      <a:pt x="14288" y="373857"/>
                      <a:pt x="53578" y="365522"/>
                      <a:pt x="92869" y="357188"/>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45" name="Freeform 46"/>
              <p:cNvSpPr/>
              <p:nvPr/>
            </p:nvSpPr>
            <p:spPr>
              <a:xfrm rot="10800000">
                <a:off x="7323019" y="3999781"/>
                <a:ext cx="149523" cy="343619"/>
              </a:xfrm>
              <a:custGeom>
                <a:avLst/>
                <a:gdLst>
                  <a:gd name="connsiteX0" fmla="*/ 46007 w 149523"/>
                  <a:gd name="connsiteY0" fmla="*/ 0 h 343619"/>
                  <a:gd name="connsiteX1" fmla="*/ 37380 w 149523"/>
                  <a:gd name="connsiteY1" fmla="*/ 77638 h 343619"/>
                  <a:gd name="connsiteX2" fmla="*/ 97765 w 149523"/>
                  <a:gd name="connsiteY2" fmla="*/ 138023 h 343619"/>
                  <a:gd name="connsiteX3" fmla="*/ 140897 w 149523"/>
                  <a:gd name="connsiteY3" fmla="*/ 198408 h 343619"/>
                  <a:gd name="connsiteX4" fmla="*/ 46007 w 149523"/>
                  <a:gd name="connsiteY4" fmla="*/ 258792 h 343619"/>
                  <a:gd name="connsiteX5" fmla="*/ 2875 w 149523"/>
                  <a:gd name="connsiteY5" fmla="*/ 284672 h 343619"/>
                  <a:gd name="connsiteX6" fmla="*/ 28754 w 149523"/>
                  <a:gd name="connsiteY6" fmla="*/ 336430 h 343619"/>
                  <a:gd name="connsiteX7" fmla="*/ 97765 w 149523"/>
                  <a:gd name="connsiteY7" fmla="*/ 327804 h 34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523" h="343619">
                    <a:moveTo>
                      <a:pt x="46007" y="0"/>
                    </a:moveTo>
                    <a:cubicBezTo>
                      <a:pt x="37380" y="27317"/>
                      <a:pt x="28754" y="54634"/>
                      <a:pt x="37380" y="77638"/>
                    </a:cubicBezTo>
                    <a:cubicBezTo>
                      <a:pt x="46006" y="100642"/>
                      <a:pt x="80512" y="117895"/>
                      <a:pt x="97765" y="138023"/>
                    </a:cubicBezTo>
                    <a:cubicBezTo>
                      <a:pt x="115018" y="158151"/>
                      <a:pt x="149523" y="178280"/>
                      <a:pt x="140897" y="198408"/>
                    </a:cubicBezTo>
                    <a:cubicBezTo>
                      <a:pt x="132271" y="218536"/>
                      <a:pt x="69011" y="244415"/>
                      <a:pt x="46007" y="258792"/>
                    </a:cubicBezTo>
                    <a:cubicBezTo>
                      <a:pt x="23003" y="273169"/>
                      <a:pt x="5750" y="271732"/>
                      <a:pt x="2875" y="284672"/>
                    </a:cubicBezTo>
                    <a:cubicBezTo>
                      <a:pt x="0" y="297612"/>
                      <a:pt x="12939" y="329241"/>
                      <a:pt x="28754" y="336430"/>
                    </a:cubicBezTo>
                    <a:cubicBezTo>
                      <a:pt x="44569" y="343619"/>
                      <a:pt x="71167" y="335711"/>
                      <a:pt x="97765"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46" name="Oval 47"/>
              <p:cNvSpPr/>
              <p:nvPr/>
            </p:nvSpPr>
            <p:spPr>
              <a:xfrm rot="10800000">
                <a:off x="7215188" y="43434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Freeform 48"/>
              <p:cNvSpPr/>
              <p:nvPr/>
            </p:nvSpPr>
            <p:spPr>
              <a:xfrm rot="10800000">
                <a:off x="7236754" y="3985403"/>
                <a:ext cx="120770" cy="349371"/>
              </a:xfrm>
              <a:custGeom>
                <a:avLst/>
                <a:gdLst>
                  <a:gd name="connsiteX0" fmla="*/ 34506 w 120770"/>
                  <a:gd name="connsiteY0" fmla="*/ 0 h 349371"/>
                  <a:gd name="connsiteX1" fmla="*/ 0 w 120770"/>
                  <a:gd name="connsiteY1" fmla="*/ 77638 h 349371"/>
                  <a:gd name="connsiteX2" fmla="*/ 34506 w 120770"/>
                  <a:gd name="connsiteY2" fmla="*/ 112144 h 349371"/>
                  <a:gd name="connsiteX3" fmla="*/ 120770 w 120770"/>
                  <a:gd name="connsiteY3" fmla="*/ 112144 h 349371"/>
                  <a:gd name="connsiteX4" fmla="*/ 34506 w 120770"/>
                  <a:gd name="connsiteY4" fmla="*/ 215661 h 349371"/>
                  <a:gd name="connsiteX5" fmla="*/ 17253 w 120770"/>
                  <a:gd name="connsiteY5" fmla="*/ 258793 h 349371"/>
                  <a:gd name="connsiteX6" fmla="*/ 51759 w 120770"/>
                  <a:gd name="connsiteY6" fmla="*/ 336431 h 349371"/>
                  <a:gd name="connsiteX7" fmla="*/ 43132 w 120770"/>
                  <a:gd name="connsiteY7" fmla="*/ 336431 h 349371"/>
                  <a:gd name="connsiteX8" fmla="*/ 51759 w 120770"/>
                  <a:gd name="connsiteY8" fmla="*/ 327804 h 3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70" h="349371">
                    <a:moveTo>
                      <a:pt x="34506" y="0"/>
                    </a:moveTo>
                    <a:cubicBezTo>
                      <a:pt x="17253" y="29473"/>
                      <a:pt x="0" y="58947"/>
                      <a:pt x="0" y="77638"/>
                    </a:cubicBezTo>
                    <a:cubicBezTo>
                      <a:pt x="0" y="96329"/>
                      <a:pt x="14378" y="106393"/>
                      <a:pt x="34506" y="112144"/>
                    </a:cubicBezTo>
                    <a:cubicBezTo>
                      <a:pt x="54634" y="117895"/>
                      <a:pt x="120770" y="94891"/>
                      <a:pt x="120770" y="112144"/>
                    </a:cubicBezTo>
                    <a:cubicBezTo>
                      <a:pt x="120770" y="129397"/>
                      <a:pt x="51759" y="191220"/>
                      <a:pt x="34506" y="215661"/>
                    </a:cubicBezTo>
                    <a:cubicBezTo>
                      <a:pt x="17253" y="240102"/>
                      <a:pt x="14378" y="238665"/>
                      <a:pt x="17253" y="258793"/>
                    </a:cubicBezTo>
                    <a:cubicBezTo>
                      <a:pt x="20129" y="278921"/>
                      <a:pt x="47446" y="323491"/>
                      <a:pt x="51759" y="336431"/>
                    </a:cubicBezTo>
                    <a:cubicBezTo>
                      <a:pt x="56072" y="349371"/>
                      <a:pt x="43132" y="337869"/>
                      <a:pt x="43132" y="336431"/>
                    </a:cubicBezTo>
                    <a:cubicBezTo>
                      <a:pt x="43132" y="334993"/>
                      <a:pt x="47445" y="331398"/>
                      <a:pt x="51759" y="327804"/>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48" name="Freeform 2447"/>
              <p:cNvSpPr/>
              <p:nvPr/>
            </p:nvSpPr>
            <p:spPr>
              <a:xfrm rot="10800000">
                <a:off x="7131799" y="3998343"/>
                <a:ext cx="135147" cy="345057"/>
              </a:xfrm>
              <a:custGeom>
                <a:avLst/>
                <a:gdLst>
                  <a:gd name="connsiteX0" fmla="*/ 4313 w 135147"/>
                  <a:gd name="connsiteY0" fmla="*/ 0 h 345057"/>
                  <a:gd name="connsiteX1" fmla="*/ 125083 w 135147"/>
                  <a:gd name="connsiteY1" fmla="*/ 94891 h 345057"/>
                  <a:gd name="connsiteX2" fmla="*/ 64698 w 135147"/>
                  <a:gd name="connsiteY2" fmla="*/ 181155 h 345057"/>
                  <a:gd name="connsiteX3" fmla="*/ 4313 w 135147"/>
                  <a:gd name="connsiteY3" fmla="*/ 250166 h 345057"/>
                  <a:gd name="connsiteX4" fmla="*/ 38818 w 135147"/>
                  <a:gd name="connsiteY4" fmla="*/ 345057 h 345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47" h="345057">
                    <a:moveTo>
                      <a:pt x="4313" y="0"/>
                    </a:moveTo>
                    <a:cubicBezTo>
                      <a:pt x="59666" y="32349"/>
                      <a:pt x="115019" y="64699"/>
                      <a:pt x="125083" y="94891"/>
                    </a:cubicBezTo>
                    <a:cubicBezTo>
                      <a:pt x="135147" y="125084"/>
                      <a:pt x="84826" y="155276"/>
                      <a:pt x="64698" y="181155"/>
                    </a:cubicBezTo>
                    <a:cubicBezTo>
                      <a:pt x="44570" y="207034"/>
                      <a:pt x="8626" y="222849"/>
                      <a:pt x="4313" y="250166"/>
                    </a:cubicBezTo>
                    <a:cubicBezTo>
                      <a:pt x="0" y="277483"/>
                      <a:pt x="19409" y="311270"/>
                      <a:pt x="38818" y="34505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49" name="Oval 41"/>
              <p:cNvSpPr/>
              <p:nvPr/>
            </p:nvSpPr>
            <p:spPr>
              <a:xfrm rot="10800000">
                <a:off x="6719169" y="441960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Freeform 42"/>
              <p:cNvSpPr/>
              <p:nvPr/>
            </p:nvSpPr>
            <p:spPr>
              <a:xfrm rot="10800000">
                <a:off x="6755112" y="4054415"/>
                <a:ext cx="231476" cy="375249"/>
              </a:xfrm>
              <a:custGeom>
                <a:avLst/>
                <a:gdLst>
                  <a:gd name="connsiteX0" fmla="*/ 103517 w 231476"/>
                  <a:gd name="connsiteY0" fmla="*/ 0 h 375249"/>
                  <a:gd name="connsiteX1" fmla="*/ 51759 w 231476"/>
                  <a:gd name="connsiteY1" fmla="*/ 51758 h 375249"/>
                  <a:gd name="connsiteX2" fmla="*/ 120770 w 231476"/>
                  <a:gd name="connsiteY2" fmla="*/ 138022 h 375249"/>
                  <a:gd name="connsiteX3" fmla="*/ 207034 w 231476"/>
                  <a:gd name="connsiteY3" fmla="*/ 215660 h 375249"/>
                  <a:gd name="connsiteX4" fmla="*/ 215661 w 231476"/>
                  <a:gd name="connsiteY4" fmla="*/ 301924 h 375249"/>
                  <a:gd name="connsiteX5" fmla="*/ 112144 w 231476"/>
                  <a:gd name="connsiteY5" fmla="*/ 362309 h 375249"/>
                  <a:gd name="connsiteX6" fmla="*/ 0 w 231476"/>
                  <a:gd name="connsiteY6" fmla="*/ 224287 h 3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476" h="375249">
                    <a:moveTo>
                      <a:pt x="103517" y="0"/>
                    </a:moveTo>
                    <a:cubicBezTo>
                      <a:pt x="76200" y="14377"/>
                      <a:pt x="48884" y="28754"/>
                      <a:pt x="51759" y="51758"/>
                    </a:cubicBezTo>
                    <a:cubicBezTo>
                      <a:pt x="54635" y="74762"/>
                      <a:pt x="94891" y="110705"/>
                      <a:pt x="120770" y="138022"/>
                    </a:cubicBezTo>
                    <a:cubicBezTo>
                      <a:pt x="146649" y="165339"/>
                      <a:pt x="191219" y="188343"/>
                      <a:pt x="207034" y="215660"/>
                    </a:cubicBezTo>
                    <a:cubicBezTo>
                      <a:pt x="222849" y="242977"/>
                      <a:pt x="231476" y="277483"/>
                      <a:pt x="215661" y="301924"/>
                    </a:cubicBezTo>
                    <a:cubicBezTo>
                      <a:pt x="199846" y="326365"/>
                      <a:pt x="148088" y="375249"/>
                      <a:pt x="112144" y="362309"/>
                    </a:cubicBezTo>
                    <a:cubicBezTo>
                      <a:pt x="76201" y="349370"/>
                      <a:pt x="38100" y="286828"/>
                      <a:pt x="0" y="224287"/>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1" name="Freeform 43"/>
              <p:cNvSpPr/>
              <p:nvPr/>
            </p:nvSpPr>
            <p:spPr>
              <a:xfrm rot="10800000">
                <a:off x="6611339" y="4050102"/>
                <a:ext cx="241539" cy="370936"/>
              </a:xfrm>
              <a:custGeom>
                <a:avLst/>
                <a:gdLst>
                  <a:gd name="connsiteX0" fmla="*/ 38818 w 241539"/>
                  <a:gd name="connsiteY0" fmla="*/ 0 h 370936"/>
                  <a:gd name="connsiteX1" fmla="*/ 30192 w 241539"/>
                  <a:gd name="connsiteY1" fmla="*/ 69012 h 370936"/>
                  <a:gd name="connsiteX2" fmla="*/ 219973 w 241539"/>
                  <a:gd name="connsiteY2" fmla="*/ 60385 h 370936"/>
                  <a:gd name="connsiteX3" fmla="*/ 159588 w 241539"/>
                  <a:gd name="connsiteY3" fmla="*/ 155276 h 370936"/>
                  <a:gd name="connsiteX4" fmla="*/ 211347 w 241539"/>
                  <a:gd name="connsiteY4" fmla="*/ 224287 h 370936"/>
                  <a:gd name="connsiteX5" fmla="*/ 125083 w 241539"/>
                  <a:gd name="connsiteY5" fmla="*/ 319178 h 370936"/>
                  <a:gd name="connsiteX6" fmla="*/ 211347 w 241539"/>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39" h="370936">
                    <a:moveTo>
                      <a:pt x="38818" y="0"/>
                    </a:moveTo>
                    <a:cubicBezTo>
                      <a:pt x="19409" y="29474"/>
                      <a:pt x="0" y="58948"/>
                      <a:pt x="30192" y="69012"/>
                    </a:cubicBezTo>
                    <a:cubicBezTo>
                      <a:pt x="60385" y="79076"/>
                      <a:pt x="198407" y="46008"/>
                      <a:pt x="219973" y="60385"/>
                    </a:cubicBezTo>
                    <a:cubicBezTo>
                      <a:pt x="241539" y="74762"/>
                      <a:pt x="161026" y="127959"/>
                      <a:pt x="159588" y="155276"/>
                    </a:cubicBezTo>
                    <a:cubicBezTo>
                      <a:pt x="158150" y="182593"/>
                      <a:pt x="217098" y="196970"/>
                      <a:pt x="211347" y="224287"/>
                    </a:cubicBezTo>
                    <a:cubicBezTo>
                      <a:pt x="205596" y="251604"/>
                      <a:pt x="125083" y="294737"/>
                      <a:pt x="125083" y="319178"/>
                    </a:cubicBezTo>
                    <a:cubicBezTo>
                      <a:pt x="125083" y="343619"/>
                      <a:pt x="168215" y="357277"/>
                      <a:pt x="21134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2" name="Oval 38"/>
              <p:cNvSpPr/>
              <p:nvPr/>
            </p:nvSpPr>
            <p:spPr>
              <a:xfrm rot="10800000" flipH="1">
                <a:off x="7012496" y="441960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3" name="Freeform 39"/>
              <p:cNvSpPr/>
              <p:nvPr/>
            </p:nvSpPr>
            <p:spPr>
              <a:xfrm rot="10800000" flipH="1">
                <a:off x="6910388" y="4067355"/>
                <a:ext cx="146304" cy="370936"/>
              </a:xfrm>
              <a:custGeom>
                <a:avLst/>
                <a:gdLst>
                  <a:gd name="connsiteX0" fmla="*/ 104955 w 138023"/>
                  <a:gd name="connsiteY0" fmla="*/ 0 h 370936"/>
                  <a:gd name="connsiteX1" fmla="*/ 1438 w 138023"/>
                  <a:gd name="connsiteY1" fmla="*/ 34506 h 370936"/>
                  <a:gd name="connsiteX2" fmla="*/ 113582 w 138023"/>
                  <a:gd name="connsiteY2" fmla="*/ 129397 h 370936"/>
                  <a:gd name="connsiteX3" fmla="*/ 122208 w 138023"/>
                  <a:gd name="connsiteY3" fmla="*/ 181155 h 370936"/>
                  <a:gd name="connsiteX4" fmla="*/ 18691 w 138023"/>
                  <a:gd name="connsiteY4" fmla="*/ 241540 h 370936"/>
                  <a:gd name="connsiteX5" fmla="*/ 79076 w 138023"/>
                  <a:gd name="connsiteY5" fmla="*/ 276046 h 370936"/>
                  <a:gd name="connsiteX6" fmla="*/ 53197 w 138023"/>
                  <a:gd name="connsiteY6" fmla="*/ 370936 h 37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23" h="370936">
                    <a:moveTo>
                      <a:pt x="104955" y="0"/>
                    </a:moveTo>
                    <a:cubicBezTo>
                      <a:pt x="52477" y="6470"/>
                      <a:pt x="0" y="12940"/>
                      <a:pt x="1438" y="34506"/>
                    </a:cubicBezTo>
                    <a:cubicBezTo>
                      <a:pt x="2876" y="56072"/>
                      <a:pt x="93454" y="104956"/>
                      <a:pt x="113582" y="129397"/>
                    </a:cubicBezTo>
                    <a:cubicBezTo>
                      <a:pt x="133710" y="153838"/>
                      <a:pt x="138023" y="162465"/>
                      <a:pt x="122208" y="181155"/>
                    </a:cubicBezTo>
                    <a:cubicBezTo>
                      <a:pt x="106393" y="199845"/>
                      <a:pt x="25880" y="225725"/>
                      <a:pt x="18691" y="241540"/>
                    </a:cubicBezTo>
                    <a:cubicBezTo>
                      <a:pt x="11502" y="257355"/>
                      <a:pt x="73325" y="254480"/>
                      <a:pt x="79076" y="276046"/>
                    </a:cubicBezTo>
                    <a:cubicBezTo>
                      <a:pt x="84827" y="297612"/>
                      <a:pt x="69012" y="334274"/>
                      <a:pt x="53197" y="370936"/>
                    </a:cubicBez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4" name="Freeform 40"/>
              <p:cNvSpPr/>
              <p:nvPr/>
            </p:nvSpPr>
            <p:spPr>
              <a:xfrm rot="10800000" flipH="1">
                <a:off x="7076504" y="4075981"/>
                <a:ext cx="138684" cy="345057"/>
              </a:xfrm>
              <a:custGeom>
                <a:avLst/>
                <a:gdLst>
                  <a:gd name="connsiteX0" fmla="*/ 17253 w 130834"/>
                  <a:gd name="connsiteY0" fmla="*/ 0 h 345057"/>
                  <a:gd name="connsiteX1" fmla="*/ 129396 w 130834"/>
                  <a:gd name="connsiteY1" fmla="*/ 94891 h 345057"/>
                  <a:gd name="connsiteX2" fmla="*/ 25879 w 130834"/>
                  <a:gd name="connsiteY2" fmla="*/ 146649 h 345057"/>
                  <a:gd name="connsiteX3" fmla="*/ 51758 w 130834"/>
                  <a:gd name="connsiteY3" fmla="*/ 250166 h 345057"/>
                  <a:gd name="connsiteX4" fmla="*/ 0 w 130834"/>
                  <a:gd name="connsiteY4" fmla="*/ 345057 h 345057"/>
                  <a:gd name="connsiteX5" fmla="*/ 0 w 130834"/>
                  <a:gd name="connsiteY5" fmla="*/ 345057 h 34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34" h="345057">
                    <a:moveTo>
                      <a:pt x="17253" y="0"/>
                    </a:moveTo>
                    <a:cubicBezTo>
                      <a:pt x="72605" y="35225"/>
                      <a:pt x="127958" y="70450"/>
                      <a:pt x="129396" y="94891"/>
                    </a:cubicBezTo>
                    <a:cubicBezTo>
                      <a:pt x="130834" y="119332"/>
                      <a:pt x="38819" y="120770"/>
                      <a:pt x="25879" y="146649"/>
                    </a:cubicBezTo>
                    <a:cubicBezTo>
                      <a:pt x="12939" y="172528"/>
                      <a:pt x="56071" y="217098"/>
                      <a:pt x="51758" y="250166"/>
                    </a:cubicBezTo>
                    <a:cubicBezTo>
                      <a:pt x="47445" y="283234"/>
                      <a:pt x="0" y="345057"/>
                      <a:pt x="0" y="345057"/>
                    </a:cubicBezTo>
                    <a:lnTo>
                      <a:pt x="0" y="345057"/>
                    </a:lnTo>
                  </a:path>
                </a:pathLst>
              </a:custGeom>
              <a:ln w="25400">
                <a:solidFill>
                  <a:srgbClr val="BDD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455" name="Group 2454"/>
              <p:cNvGrpSpPr/>
              <p:nvPr/>
            </p:nvGrpSpPr>
            <p:grpSpPr>
              <a:xfrm>
                <a:off x="3720465" y="3549631"/>
                <a:ext cx="594965" cy="213049"/>
                <a:chOff x="3623723" y="3211936"/>
                <a:chExt cx="594965" cy="213049"/>
              </a:xfrm>
            </p:grpSpPr>
            <p:cxnSp>
              <p:nvCxnSpPr>
                <p:cNvPr id="2501" name="Straight Arrow Connector 2500"/>
                <p:cNvCxnSpPr/>
                <p:nvPr/>
              </p:nvCxnSpPr>
              <p:spPr>
                <a:xfrm rot="21067828" flipH="1">
                  <a:off x="3749922" y="3298907"/>
                  <a:ext cx="292644" cy="42509"/>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cxnSp>
              <p:nvCxnSpPr>
                <p:cNvPr id="2502" name="Straight Arrow Connector 2501"/>
                <p:cNvCxnSpPr/>
                <p:nvPr/>
              </p:nvCxnSpPr>
              <p:spPr>
                <a:xfrm rot="21067828" flipV="1">
                  <a:off x="3796849" y="3300261"/>
                  <a:ext cx="309211" cy="29676"/>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sp>
              <p:nvSpPr>
                <p:cNvPr id="2503" name="Freeform 2502"/>
                <p:cNvSpPr/>
                <p:nvPr/>
              </p:nvSpPr>
              <p:spPr>
                <a:xfrm rot="21067828">
                  <a:off x="4060583" y="3211936"/>
                  <a:ext cx="158105" cy="109308"/>
                </a:xfrm>
                <a:custGeom>
                  <a:avLst/>
                  <a:gdLst>
                    <a:gd name="connsiteX0" fmla="*/ 0 w 205839"/>
                    <a:gd name="connsiteY0" fmla="*/ 142504 h 195943"/>
                    <a:gd name="connsiteX1" fmla="*/ 178130 w 205839"/>
                    <a:gd name="connsiteY1" fmla="*/ 178130 h 195943"/>
                    <a:gd name="connsiteX2" fmla="*/ 166255 w 205839"/>
                    <a:gd name="connsiteY2" fmla="*/ 35626 h 195943"/>
                    <a:gd name="connsiteX3" fmla="*/ 59377 w 205839"/>
                    <a:gd name="connsiteY3" fmla="*/ 0 h 195943"/>
                    <a:gd name="connsiteX4" fmla="*/ 0 w 205839"/>
                    <a:gd name="connsiteY4" fmla="*/ 35626 h 19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39" h="195943">
                      <a:moveTo>
                        <a:pt x="0" y="142504"/>
                      </a:moveTo>
                      <a:cubicBezTo>
                        <a:pt x="75210" y="169223"/>
                        <a:pt x="150421" y="195943"/>
                        <a:pt x="178130" y="178130"/>
                      </a:cubicBezTo>
                      <a:cubicBezTo>
                        <a:pt x="205839" y="160317"/>
                        <a:pt x="186047" y="65314"/>
                        <a:pt x="166255" y="35626"/>
                      </a:cubicBezTo>
                      <a:cubicBezTo>
                        <a:pt x="146463" y="5938"/>
                        <a:pt x="87086" y="0"/>
                        <a:pt x="59377" y="0"/>
                      </a:cubicBezTo>
                      <a:cubicBezTo>
                        <a:pt x="31668" y="0"/>
                        <a:pt x="15834" y="17813"/>
                        <a:pt x="0" y="35626"/>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04" name="Freeform 2503"/>
                <p:cNvSpPr/>
                <p:nvPr/>
              </p:nvSpPr>
              <p:spPr>
                <a:xfrm rot="2175869">
                  <a:off x="3623723" y="3270335"/>
                  <a:ext cx="119254" cy="136627"/>
                </a:xfrm>
                <a:custGeom>
                  <a:avLst/>
                  <a:gdLst>
                    <a:gd name="connsiteX0" fmla="*/ 380010 w 380010"/>
                    <a:gd name="connsiteY0" fmla="*/ 33647 h 120733"/>
                    <a:gd name="connsiteX1" fmla="*/ 273132 w 380010"/>
                    <a:gd name="connsiteY1" fmla="*/ 45522 h 120733"/>
                    <a:gd name="connsiteX2" fmla="*/ 273132 w 380010"/>
                    <a:gd name="connsiteY2" fmla="*/ 45522 h 120733"/>
                    <a:gd name="connsiteX3" fmla="*/ 95003 w 380010"/>
                    <a:gd name="connsiteY3" fmla="*/ 9896 h 120733"/>
                    <a:gd name="connsiteX4" fmla="*/ 35626 w 380010"/>
                    <a:gd name="connsiteY4" fmla="*/ 104899 h 120733"/>
                    <a:gd name="connsiteX5" fmla="*/ 0 w 380010"/>
                    <a:gd name="connsiteY5" fmla="*/ 104899 h 12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10" h="120733">
                      <a:moveTo>
                        <a:pt x="380010" y="33647"/>
                      </a:moveTo>
                      <a:lnTo>
                        <a:pt x="273132" y="45522"/>
                      </a:lnTo>
                      <a:lnTo>
                        <a:pt x="273132" y="45522"/>
                      </a:lnTo>
                      <a:cubicBezTo>
                        <a:pt x="243444" y="39584"/>
                        <a:pt x="134587" y="0"/>
                        <a:pt x="95003" y="9896"/>
                      </a:cubicBezTo>
                      <a:cubicBezTo>
                        <a:pt x="55419" y="19792"/>
                        <a:pt x="51460" y="89065"/>
                        <a:pt x="35626" y="104899"/>
                      </a:cubicBezTo>
                      <a:cubicBezTo>
                        <a:pt x="19792" y="120733"/>
                        <a:pt x="9896" y="112816"/>
                        <a:pt x="0" y="104899"/>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05" name="Freeform 2504"/>
                <p:cNvSpPr/>
                <p:nvPr/>
              </p:nvSpPr>
              <p:spPr>
                <a:xfrm rot="21067828">
                  <a:off x="3644822" y="3363155"/>
                  <a:ext cx="139102" cy="61830"/>
                </a:xfrm>
                <a:custGeom>
                  <a:avLst/>
                  <a:gdLst>
                    <a:gd name="connsiteX0" fmla="*/ 332509 w 332509"/>
                    <a:gd name="connsiteY0" fmla="*/ 31667 h 126670"/>
                    <a:gd name="connsiteX1" fmla="*/ 213755 w 332509"/>
                    <a:gd name="connsiteY1" fmla="*/ 79168 h 126670"/>
                    <a:gd name="connsiteX2" fmla="*/ 106878 w 332509"/>
                    <a:gd name="connsiteY2" fmla="*/ 7917 h 126670"/>
                    <a:gd name="connsiteX3" fmla="*/ 0 w 332509"/>
                    <a:gd name="connsiteY3" fmla="*/ 126670 h 126670"/>
                  </a:gdLst>
                  <a:ahLst/>
                  <a:cxnLst>
                    <a:cxn ang="0">
                      <a:pos x="connsiteX0" y="connsiteY0"/>
                    </a:cxn>
                    <a:cxn ang="0">
                      <a:pos x="connsiteX1" y="connsiteY1"/>
                    </a:cxn>
                    <a:cxn ang="0">
                      <a:pos x="connsiteX2" y="connsiteY2"/>
                    </a:cxn>
                    <a:cxn ang="0">
                      <a:pos x="connsiteX3" y="connsiteY3"/>
                    </a:cxn>
                  </a:cxnLst>
                  <a:rect l="l" t="t" r="r" b="b"/>
                  <a:pathLst>
                    <a:path w="332509" h="126670">
                      <a:moveTo>
                        <a:pt x="332509" y="31667"/>
                      </a:moveTo>
                      <a:cubicBezTo>
                        <a:pt x="291934" y="57396"/>
                        <a:pt x="251360" y="83126"/>
                        <a:pt x="213755" y="79168"/>
                      </a:cubicBezTo>
                      <a:cubicBezTo>
                        <a:pt x="176150" y="75210"/>
                        <a:pt x="142504" y="0"/>
                        <a:pt x="106878" y="7917"/>
                      </a:cubicBezTo>
                      <a:cubicBezTo>
                        <a:pt x="71252" y="15834"/>
                        <a:pt x="35626" y="71252"/>
                        <a:pt x="0" y="126670"/>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56" name="Group 2455"/>
              <p:cNvGrpSpPr/>
              <p:nvPr/>
            </p:nvGrpSpPr>
            <p:grpSpPr>
              <a:xfrm>
                <a:off x="3466440" y="4203120"/>
                <a:ext cx="597174" cy="260911"/>
                <a:chOff x="3465459" y="4589121"/>
                <a:chExt cx="597174" cy="260911"/>
              </a:xfrm>
            </p:grpSpPr>
            <p:cxnSp>
              <p:nvCxnSpPr>
                <p:cNvPr id="2496" name="Straight Arrow Connector 2495"/>
                <p:cNvCxnSpPr/>
                <p:nvPr/>
              </p:nvCxnSpPr>
              <p:spPr>
                <a:xfrm rot="11619446" flipH="1">
                  <a:off x="3638362" y="4724142"/>
                  <a:ext cx="292644" cy="42509"/>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cxnSp>
              <p:nvCxnSpPr>
                <p:cNvPr id="2497" name="Straight Arrow Connector 2496"/>
                <p:cNvCxnSpPr/>
                <p:nvPr/>
              </p:nvCxnSpPr>
              <p:spPr>
                <a:xfrm rot="11619446" flipV="1">
                  <a:off x="3589776" y="4658638"/>
                  <a:ext cx="309211" cy="29676"/>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sp>
              <p:nvSpPr>
                <p:cNvPr id="2498" name="Freeform 2497"/>
                <p:cNvSpPr/>
                <p:nvPr/>
              </p:nvSpPr>
              <p:spPr>
                <a:xfrm rot="11619446">
                  <a:off x="3465459" y="4589121"/>
                  <a:ext cx="158105" cy="109308"/>
                </a:xfrm>
                <a:custGeom>
                  <a:avLst/>
                  <a:gdLst>
                    <a:gd name="connsiteX0" fmla="*/ 0 w 205839"/>
                    <a:gd name="connsiteY0" fmla="*/ 142504 h 195943"/>
                    <a:gd name="connsiteX1" fmla="*/ 178130 w 205839"/>
                    <a:gd name="connsiteY1" fmla="*/ 178130 h 195943"/>
                    <a:gd name="connsiteX2" fmla="*/ 166255 w 205839"/>
                    <a:gd name="connsiteY2" fmla="*/ 35626 h 195943"/>
                    <a:gd name="connsiteX3" fmla="*/ 59377 w 205839"/>
                    <a:gd name="connsiteY3" fmla="*/ 0 h 195943"/>
                    <a:gd name="connsiteX4" fmla="*/ 0 w 205839"/>
                    <a:gd name="connsiteY4" fmla="*/ 35626 h 19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39" h="195943">
                      <a:moveTo>
                        <a:pt x="0" y="142504"/>
                      </a:moveTo>
                      <a:cubicBezTo>
                        <a:pt x="75210" y="169223"/>
                        <a:pt x="150421" y="195943"/>
                        <a:pt x="178130" y="178130"/>
                      </a:cubicBezTo>
                      <a:cubicBezTo>
                        <a:pt x="205839" y="160317"/>
                        <a:pt x="186047" y="65314"/>
                        <a:pt x="166255" y="35626"/>
                      </a:cubicBezTo>
                      <a:cubicBezTo>
                        <a:pt x="146463" y="5938"/>
                        <a:pt x="87086" y="0"/>
                        <a:pt x="59377" y="0"/>
                      </a:cubicBezTo>
                      <a:cubicBezTo>
                        <a:pt x="31668" y="0"/>
                        <a:pt x="15834" y="17813"/>
                        <a:pt x="0" y="35626"/>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9" name="Freeform 2498"/>
                <p:cNvSpPr/>
                <p:nvPr/>
              </p:nvSpPr>
              <p:spPr>
                <a:xfrm rot="14327487">
                  <a:off x="3934693" y="4722091"/>
                  <a:ext cx="119254" cy="136627"/>
                </a:xfrm>
                <a:custGeom>
                  <a:avLst/>
                  <a:gdLst>
                    <a:gd name="connsiteX0" fmla="*/ 380010 w 380010"/>
                    <a:gd name="connsiteY0" fmla="*/ 33647 h 120733"/>
                    <a:gd name="connsiteX1" fmla="*/ 273132 w 380010"/>
                    <a:gd name="connsiteY1" fmla="*/ 45522 h 120733"/>
                    <a:gd name="connsiteX2" fmla="*/ 273132 w 380010"/>
                    <a:gd name="connsiteY2" fmla="*/ 45522 h 120733"/>
                    <a:gd name="connsiteX3" fmla="*/ 95003 w 380010"/>
                    <a:gd name="connsiteY3" fmla="*/ 9896 h 120733"/>
                    <a:gd name="connsiteX4" fmla="*/ 35626 w 380010"/>
                    <a:gd name="connsiteY4" fmla="*/ 104899 h 120733"/>
                    <a:gd name="connsiteX5" fmla="*/ 0 w 380010"/>
                    <a:gd name="connsiteY5" fmla="*/ 104899 h 12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10" h="120733">
                      <a:moveTo>
                        <a:pt x="380010" y="33647"/>
                      </a:moveTo>
                      <a:lnTo>
                        <a:pt x="273132" y="45522"/>
                      </a:lnTo>
                      <a:lnTo>
                        <a:pt x="273132" y="45522"/>
                      </a:lnTo>
                      <a:cubicBezTo>
                        <a:pt x="243444" y="39584"/>
                        <a:pt x="134587" y="0"/>
                        <a:pt x="95003" y="9896"/>
                      </a:cubicBezTo>
                      <a:cubicBezTo>
                        <a:pt x="55419" y="19792"/>
                        <a:pt x="51460" y="89065"/>
                        <a:pt x="35626" y="104899"/>
                      </a:cubicBezTo>
                      <a:cubicBezTo>
                        <a:pt x="19792" y="120733"/>
                        <a:pt x="9896" y="112816"/>
                        <a:pt x="0" y="104899"/>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00" name="Freeform 2499"/>
                <p:cNvSpPr/>
                <p:nvPr/>
              </p:nvSpPr>
              <p:spPr>
                <a:xfrm rot="11619446">
                  <a:off x="3918245" y="4723222"/>
                  <a:ext cx="139102" cy="61830"/>
                </a:xfrm>
                <a:custGeom>
                  <a:avLst/>
                  <a:gdLst>
                    <a:gd name="connsiteX0" fmla="*/ 332509 w 332509"/>
                    <a:gd name="connsiteY0" fmla="*/ 31667 h 126670"/>
                    <a:gd name="connsiteX1" fmla="*/ 213755 w 332509"/>
                    <a:gd name="connsiteY1" fmla="*/ 79168 h 126670"/>
                    <a:gd name="connsiteX2" fmla="*/ 106878 w 332509"/>
                    <a:gd name="connsiteY2" fmla="*/ 7917 h 126670"/>
                    <a:gd name="connsiteX3" fmla="*/ 0 w 332509"/>
                    <a:gd name="connsiteY3" fmla="*/ 126670 h 126670"/>
                  </a:gdLst>
                  <a:ahLst/>
                  <a:cxnLst>
                    <a:cxn ang="0">
                      <a:pos x="connsiteX0" y="connsiteY0"/>
                    </a:cxn>
                    <a:cxn ang="0">
                      <a:pos x="connsiteX1" y="connsiteY1"/>
                    </a:cxn>
                    <a:cxn ang="0">
                      <a:pos x="connsiteX2" y="connsiteY2"/>
                    </a:cxn>
                    <a:cxn ang="0">
                      <a:pos x="connsiteX3" y="connsiteY3"/>
                    </a:cxn>
                  </a:cxnLst>
                  <a:rect l="l" t="t" r="r" b="b"/>
                  <a:pathLst>
                    <a:path w="332509" h="126670">
                      <a:moveTo>
                        <a:pt x="332509" y="31667"/>
                      </a:moveTo>
                      <a:cubicBezTo>
                        <a:pt x="291934" y="57396"/>
                        <a:pt x="251360" y="83126"/>
                        <a:pt x="213755" y="79168"/>
                      </a:cubicBezTo>
                      <a:cubicBezTo>
                        <a:pt x="176150" y="75210"/>
                        <a:pt x="142504" y="0"/>
                        <a:pt x="106878" y="7917"/>
                      </a:cubicBezTo>
                      <a:cubicBezTo>
                        <a:pt x="71252" y="15834"/>
                        <a:pt x="35626" y="71252"/>
                        <a:pt x="0" y="126670"/>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57" name="Group 2456"/>
              <p:cNvGrpSpPr/>
              <p:nvPr/>
            </p:nvGrpSpPr>
            <p:grpSpPr>
              <a:xfrm>
                <a:off x="2810978" y="3625831"/>
                <a:ext cx="586412" cy="258287"/>
                <a:chOff x="2794125" y="3148155"/>
                <a:chExt cx="586412" cy="258287"/>
              </a:xfrm>
            </p:grpSpPr>
            <p:cxnSp>
              <p:nvCxnSpPr>
                <p:cNvPr id="2488" name="Straight Arrow Connector 2487"/>
                <p:cNvCxnSpPr/>
                <p:nvPr/>
              </p:nvCxnSpPr>
              <p:spPr>
                <a:xfrm rot="1127829" flipH="1">
                  <a:off x="2920992" y="3246415"/>
                  <a:ext cx="292644" cy="42509"/>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cxnSp>
              <p:nvCxnSpPr>
                <p:cNvPr id="2492" name="Straight Arrow Connector 2491"/>
                <p:cNvCxnSpPr/>
                <p:nvPr/>
              </p:nvCxnSpPr>
              <p:spPr>
                <a:xfrm rot="1127829" flipV="1">
                  <a:off x="2948645" y="3249426"/>
                  <a:ext cx="309211" cy="29676"/>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sp>
              <p:nvSpPr>
                <p:cNvPr id="2493" name="Freeform 2492"/>
                <p:cNvSpPr/>
                <p:nvPr/>
              </p:nvSpPr>
              <p:spPr>
                <a:xfrm rot="1127829">
                  <a:off x="3222432" y="3297134"/>
                  <a:ext cx="158105" cy="109308"/>
                </a:xfrm>
                <a:custGeom>
                  <a:avLst/>
                  <a:gdLst>
                    <a:gd name="connsiteX0" fmla="*/ 0 w 205839"/>
                    <a:gd name="connsiteY0" fmla="*/ 142504 h 195943"/>
                    <a:gd name="connsiteX1" fmla="*/ 178130 w 205839"/>
                    <a:gd name="connsiteY1" fmla="*/ 178130 h 195943"/>
                    <a:gd name="connsiteX2" fmla="*/ 166255 w 205839"/>
                    <a:gd name="connsiteY2" fmla="*/ 35626 h 195943"/>
                    <a:gd name="connsiteX3" fmla="*/ 59377 w 205839"/>
                    <a:gd name="connsiteY3" fmla="*/ 0 h 195943"/>
                    <a:gd name="connsiteX4" fmla="*/ 0 w 205839"/>
                    <a:gd name="connsiteY4" fmla="*/ 35626 h 19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39" h="195943">
                      <a:moveTo>
                        <a:pt x="0" y="142504"/>
                      </a:moveTo>
                      <a:cubicBezTo>
                        <a:pt x="75210" y="169223"/>
                        <a:pt x="150421" y="195943"/>
                        <a:pt x="178130" y="178130"/>
                      </a:cubicBezTo>
                      <a:cubicBezTo>
                        <a:pt x="205839" y="160317"/>
                        <a:pt x="186047" y="65314"/>
                        <a:pt x="166255" y="35626"/>
                      </a:cubicBezTo>
                      <a:cubicBezTo>
                        <a:pt x="146463" y="5938"/>
                        <a:pt x="87086" y="0"/>
                        <a:pt x="59377" y="0"/>
                      </a:cubicBezTo>
                      <a:cubicBezTo>
                        <a:pt x="31668" y="0"/>
                        <a:pt x="15834" y="17813"/>
                        <a:pt x="0" y="35626"/>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4" name="Freeform 2493"/>
                <p:cNvSpPr/>
                <p:nvPr/>
              </p:nvSpPr>
              <p:spPr>
                <a:xfrm rot="3835870">
                  <a:off x="2803395" y="3139468"/>
                  <a:ext cx="119254" cy="136627"/>
                </a:xfrm>
                <a:custGeom>
                  <a:avLst/>
                  <a:gdLst>
                    <a:gd name="connsiteX0" fmla="*/ 380010 w 380010"/>
                    <a:gd name="connsiteY0" fmla="*/ 33647 h 120733"/>
                    <a:gd name="connsiteX1" fmla="*/ 273132 w 380010"/>
                    <a:gd name="connsiteY1" fmla="*/ 45522 h 120733"/>
                    <a:gd name="connsiteX2" fmla="*/ 273132 w 380010"/>
                    <a:gd name="connsiteY2" fmla="*/ 45522 h 120733"/>
                    <a:gd name="connsiteX3" fmla="*/ 95003 w 380010"/>
                    <a:gd name="connsiteY3" fmla="*/ 9896 h 120733"/>
                    <a:gd name="connsiteX4" fmla="*/ 35626 w 380010"/>
                    <a:gd name="connsiteY4" fmla="*/ 104899 h 120733"/>
                    <a:gd name="connsiteX5" fmla="*/ 0 w 380010"/>
                    <a:gd name="connsiteY5" fmla="*/ 104899 h 12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10" h="120733">
                      <a:moveTo>
                        <a:pt x="380010" y="33647"/>
                      </a:moveTo>
                      <a:lnTo>
                        <a:pt x="273132" y="45522"/>
                      </a:lnTo>
                      <a:lnTo>
                        <a:pt x="273132" y="45522"/>
                      </a:lnTo>
                      <a:cubicBezTo>
                        <a:pt x="243444" y="39584"/>
                        <a:pt x="134587" y="0"/>
                        <a:pt x="95003" y="9896"/>
                      </a:cubicBezTo>
                      <a:cubicBezTo>
                        <a:pt x="55419" y="19792"/>
                        <a:pt x="51460" y="89065"/>
                        <a:pt x="35626" y="104899"/>
                      </a:cubicBezTo>
                      <a:cubicBezTo>
                        <a:pt x="19792" y="120733"/>
                        <a:pt x="9896" y="112816"/>
                        <a:pt x="0" y="104899"/>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5" name="Freeform 2494"/>
                <p:cNvSpPr/>
                <p:nvPr/>
              </p:nvSpPr>
              <p:spPr>
                <a:xfrm rot="1127829">
                  <a:off x="2794125" y="3221162"/>
                  <a:ext cx="139102" cy="61830"/>
                </a:xfrm>
                <a:custGeom>
                  <a:avLst/>
                  <a:gdLst>
                    <a:gd name="connsiteX0" fmla="*/ 332509 w 332509"/>
                    <a:gd name="connsiteY0" fmla="*/ 31667 h 126670"/>
                    <a:gd name="connsiteX1" fmla="*/ 213755 w 332509"/>
                    <a:gd name="connsiteY1" fmla="*/ 79168 h 126670"/>
                    <a:gd name="connsiteX2" fmla="*/ 106878 w 332509"/>
                    <a:gd name="connsiteY2" fmla="*/ 7917 h 126670"/>
                    <a:gd name="connsiteX3" fmla="*/ 0 w 332509"/>
                    <a:gd name="connsiteY3" fmla="*/ 126670 h 126670"/>
                  </a:gdLst>
                  <a:ahLst/>
                  <a:cxnLst>
                    <a:cxn ang="0">
                      <a:pos x="connsiteX0" y="connsiteY0"/>
                    </a:cxn>
                    <a:cxn ang="0">
                      <a:pos x="connsiteX1" y="connsiteY1"/>
                    </a:cxn>
                    <a:cxn ang="0">
                      <a:pos x="connsiteX2" y="connsiteY2"/>
                    </a:cxn>
                    <a:cxn ang="0">
                      <a:pos x="connsiteX3" y="connsiteY3"/>
                    </a:cxn>
                  </a:cxnLst>
                  <a:rect l="l" t="t" r="r" b="b"/>
                  <a:pathLst>
                    <a:path w="332509" h="126670">
                      <a:moveTo>
                        <a:pt x="332509" y="31667"/>
                      </a:moveTo>
                      <a:cubicBezTo>
                        <a:pt x="291934" y="57396"/>
                        <a:pt x="251360" y="83126"/>
                        <a:pt x="213755" y="79168"/>
                      </a:cubicBezTo>
                      <a:cubicBezTo>
                        <a:pt x="176150" y="75210"/>
                        <a:pt x="142504" y="0"/>
                        <a:pt x="106878" y="7917"/>
                      </a:cubicBezTo>
                      <a:cubicBezTo>
                        <a:pt x="71252" y="15834"/>
                        <a:pt x="35626" y="71252"/>
                        <a:pt x="0" y="126670"/>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58" name="Group 2457"/>
              <p:cNvGrpSpPr/>
              <p:nvPr/>
            </p:nvGrpSpPr>
            <p:grpSpPr>
              <a:xfrm>
                <a:off x="5675229" y="4235431"/>
                <a:ext cx="596547" cy="204568"/>
                <a:chOff x="5532063" y="4578540"/>
                <a:chExt cx="596547" cy="204568"/>
              </a:xfrm>
            </p:grpSpPr>
            <p:cxnSp>
              <p:nvCxnSpPr>
                <p:cNvPr id="2483" name="Straight Arrow Connector 2482"/>
                <p:cNvCxnSpPr/>
                <p:nvPr/>
              </p:nvCxnSpPr>
              <p:spPr>
                <a:xfrm rot="839507" flipH="1">
                  <a:off x="5663394" y="4647143"/>
                  <a:ext cx="292644" cy="42509"/>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cxnSp>
              <p:nvCxnSpPr>
                <p:cNvPr id="2484" name="Straight Arrow Connector 2483"/>
                <p:cNvCxnSpPr/>
                <p:nvPr/>
              </p:nvCxnSpPr>
              <p:spPr>
                <a:xfrm rot="839507" flipV="1">
                  <a:off x="5695140" y="4657783"/>
                  <a:ext cx="309211" cy="29676"/>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sp>
              <p:nvSpPr>
                <p:cNvPr id="2485" name="Freeform 2484"/>
                <p:cNvSpPr/>
                <p:nvPr/>
              </p:nvSpPr>
              <p:spPr>
                <a:xfrm rot="839507">
                  <a:off x="5970505" y="4673800"/>
                  <a:ext cx="158105" cy="109308"/>
                </a:xfrm>
                <a:custGeom>
                  <a:avLst/>
                  <a:gdLst>
                    <a:gd name="connsiteX0" fmla="*/ 0 w 205839"/>
                    <a:gd name="connsiteY0" fmla="*/ 142504 h 195943"/>
                    <a:gd name="connsiteX1" fmla="*/ 178130 w 205839"/>
                    <a:gd name="connsiteY1" fmla="*/ 178130 h 195943"/>
                    <a:gd name="connsiteX2" fmla="*/ 166255 w 205839"/>
                    <a:gd name="connsiteY2" fmla="*/ 35626 h 195943"/>
                    <a:gd name="connsiteX3" fmla="*/ 59377 w 205839"/>
                    <a:gd name="connsiteY3" fmla="*/ 0 h 195943"/>
                    <a:gd name="connsiteX4" fmla="*/ 0 w 205839"/>
                    <a:gd name="connsiteY4" fmla="*/ 35626 h 19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39" h="195943">
                      <a:moveTo>
                        <a:pt x="0" y="142504"/>
                      </a:moveTo>
                      <a:cubicBezTo>
                        <a:pt x="75210" y="169223"/>
                        <a:pt x="150421" y="195943"/>
                        <a:pt x="178130" y="178130"/>
                      </a:cubicBezTo>
                      <a:cubicBezTo>
                        <a:pt x="205839" y="160317"/>
                        <a:pt x="186047" y="65314"/>
                        <a:pt x="166255" y="35626"/>
                      </a:cubicBezTo>
                      <a:cubicBezTo>
                        <a:pt x="146463" y="5938"/>
                        <a:pt x="87086" y="0"/>
                        <a:pt x="59377" y="0"/>
                      </a:cubicBezTo>
                      <a:cubicBezTo>
                        <a:pt x="31668" y="0"/>
                        <a:pt x="15834" y="17813"/>
                        <a:pt x="0" y="35626"/>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86" name="Freeform 2485"/>
                <p:cNvSpPr/>
                <p:nvPr/>
              </p:nvSpPr>
              <p:spPr>
                <a:xfrm rot="3547548">
                  <a:off x="5540750" y="4569853"/>
                  <a:ext cx="119254" cy="136627"/>
                </a:xfrm>
                <a:custGeom>
                  <a:avLst/>
                  <a:gdLst>
                    <a:gd name="connsiteX0" fmla="*/ 380010 w 380010"/>
                    <a:gd name="connsiteY0" fmla="*/ 33647 h 120733"/>
                    <a:gd name="connsiteX1" fmla="*/ 273132 w 380010"/>
                    <a:gd name="connsiteY1" fmla="*/ 45522 h 120733"/>
                    <a:gd name="connsiteX2" fmla="*/ 273132 w 380010"/>
                    <a:gd name="connsiteY2" fmla="*/ 45522 h 120733"/>
                    <a:gd name="connsiteX3" fmla="*/ 95003 w 380010"/>
                    <a:gd name="connsiteY3" fmla="*/ 9896 h 120733"/>
                    <a:gd name="connsiteX4" fmla="*/ 35626 w 380010"/>
                    <a:gd name="connsiteY4" fmla="*/ 104899 h 120733"/>
                    <a:gd name="connsiteX5" fmla="*/ 0 w 380010"/>
                    <a:gd name="connsiteY5" fmla="*/ 104899 h 12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10" h="120733">
                      <a:moveTo>
                        <a:pt x="380010" y="33647"/>
                      </a:moveTo>
                      <a:lnTo>
                        <a:pt x="273132" y="45522"/>
                      </a:lnTo>
                      <a:lnTo>
                        <a:pt x="273132" y="45522"/>
                      </a:lnTo>
                      <a:cubicBezTo>
                        <a:pt x="243444" y="39584"/>
                        <a:pt x="134587" y="0"/>
                        <a:pt x="95003" y="9896"/>
                      </a:cubicBezTo>
                      <a:cubicBezTo>
                        <a:pt x="55419" y="19792"/>
                        <a:pt x="51460" y="89065"/>
                        <a:pt x="35626" y="104899"/>
                      </a:cubicBezTo>
                      <a:cubicBezTo>
                        <a:pt x="19792" y="120733"/>
                        <a:pt x="9896" y="112816"/>
                        <a:pt x="0" y="104899"/>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87" name="Freeform 2486"/>
                <p:cNvSpPr/>
                <p:nvPr/>
              </p:nvSpPr>
              <p:spPr>
                <a:xfrm rot="839507">
                  <a:off x="5536970" y="4646671"/>
                  <a:ext cx="139102" cy="61830"/>
                </a:xfrm>
                <a:custGeom>
                  <a:avLst/>
                  <a:gdLst>
                    <a:gd name="connsiteX0" fmla="*/ 332509 w 332509"/>
                    <a:gd name="connsiteY0" fmla="*/ 31667 h 126670"/>
                    <a:gd name="connsiteX1" fmla="*/ 213755 w 332509"/>
                    <a:gd name="connsiteY1" fmla="*/ 79168 h 126670"/>
                    <a:gd name="connsiteX2" fmla="*/ 106878 w 332509"/>
                    <a:gd name="connsiteY2" fmla="*/ 7917 h 126670"/>
                    <a:gd name="connsiteX3" fmla="*/ 0 w 332509"/>
                    <a:gd name="connsiteY3" fmla="*/ 126670 h 126670"/>
                  </a:gdLst>
                  <a:ahLst/>
                  <a:cxnLst>
                    <a:cxn ang="0">
                      <a:pos x="connsiteX0" y="connsiteY0"/>
                    </a:cxn>
                    <a:cxn ang="0">
                      <a:pos x="connsiteX1" y="connsiteY1"/>
                    </a:cxn>
                    <a:cxn ang="0">
                      <a:pos x="connsiteX2" y="connsiteY2"/>
                    </a:cxn>
                    <a:cxn ang="0">
                      <a:pos x="connsiteX3" y="connsiteY3"/>
                    </a:cxn>
                  </a:cxnLst>
                  <a:rect l="l" t="t" r="r" b="b"/>
                  <a:pathLst>
                    <a:path w="332509" h="126670">
                      <a:moveTo>
                        <a:pt x="332509" y="31667"/>
                      </a:moveTo>
                      <a:cubicBezTo>
                        <a:pt x="291934" y="57396"/>
                        <a:pt x="251360" y="83126"/>
                        <a:pt x="213755" y="79168"/>
                      </a:cubicBezTo>
                      <a:cubicBezTo>
                        <a:pt x="176150" y="75210"/>
                        <a:pt x="142504" y="0"/>
                        <a:pt x="106878" y="7917"/>
                      </a:cubicBezTo>
                      <a:cubicBezTo>
                        <a:pt x="71252" y="15834"/>
                        <a:pt x="35626" y="71252"/>
                        <a:pt x="0" y="126670"/>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59" name="Group 2458"/>
              <p:cNvGrpSpPr/>
              <p:nvPr/>
            </p:nvGrpSpPr>
            <p:grpSpPr>
              <a:xfrm>
                <a:off x="6249464" y="3549631"/>
                <a:ext cx="594965" cy="213049"/>
                <a:chOff x="6138324" y="3135736"/>
                <a:chExt cx="594965" cy="213049"/>
              </a:xfrm>
            </p:grpSpPr>
            <p:cxnSp>
              <p:nvCxnSpPr>
                <p:cNvPr id="2478" name="Straight Arrow Connector 2477"/>
                <p:cNvCxnSpPr/>
                <p:nvPr/>
              </p:nvCxnSpPr>
              <p:spPr>
                <a:xfrm rot="21067828" flipH="1">
                  <a:off x="6264523" y="3222707"/>
                  <a:ext cx="292644" cy="42509"/>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cxnSp>
              <p:nvCxnSpPr>
                <p:cNvPr id="2479" name="Straight Arrow Connector 2478"/>
                <p:cNvCxnSpPr/>
                <p:nvPr/>
              </p:nvCxnSpPr>
              <p:spPr>
                <a:xfrm rot="21067828" flipV="1">
                  <a:off x="6311450" y="3224061"/>
                  <a:ext cx="309211" cy="29676"/>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sp>
              <p:nvSpPr>
                <p:cNvPr id="2480" name="Freeform 2479"/>
                <p:cNvSpPr/>
                <p:nvPr/>
              </p:nvSpPr>
              <p:spPr>
                <a:xfrm rot="21067828">
                  <a:off x="6575184" y="3135736"/>
                  <a:ext cx="158105" cy="109308"/>
                </a:xfrm>
                <a:custGeom>
                  <a:avLst/>
                  <a:gdLst>
                    <a:gd name="connsiteX0" fmla="*/ 0 w 205839"/>
                    <a:gd name="connsiteY0" fmla="*/ 142504 h 195943"/>
                    <a:gd name="connsiteX1" fmla="*/ 178130 w 205839"/>
                    <a:gd name="connsiteY1" fmla="*/ 178130 h 195943"/>
                    <a:gd name="connsiteX2" fmla="*/ 166255 w 205839"/>
                    <a:gd name="connsiteY2" fmla="*/ 35626 h 195943"/>
                    <a:gd name="connsiteX3" fmla="*/ 59377 w 205839"/>
                    <a:gd name="connsiteY3" fmla="*/ 0 h 195943"/>
                    <a:gd name="connsiteX4" fmla="*/ 0 w 205839"/>
                    <a:gd name="connsiteY4" fmla="*/ 35626 h 19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39" h="195943">
                      <a:moveTo>
                        <a:pt x="0" y="142504"/>
                      </a:moveTo>
                      <a:cubicBezTo>
                        <a:pt x="75210" y="169223"/>
                        <a:pt x="150421" y="195943"/>
                        <a:pt x="178130" y="178130"/>
                      </a:cubicBezTo>
                      <a:cubicBezTo>
                        <a:pt x="205839" y="160317"/>
                        <a:pt x="186047" y="65314"/>
                        <a:pt x="166255" y="35626"/>
                      </a:cubicBezTo>
                      <a:cubicBezTo>
                        <a:pt x="146463" y="5938"/>
                        <a:pt x="87086" y="0"/>
                        <a:pt x="59377" y="0"/>
                      </a:cubicBezTo>
                      <a:cubicBezTo>
                        <a:pt x="31668" y="0"/>
                        <a:pt x="15834" y="17813"/>
                        <a:pt x="0" y="35626"/>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81" name="Freeform 2480"/>
                <p:cNvSpPr/>
                <p:nvPr/>
              </p:nvSpPr>
              <p:spPr>
                <a:xfrm rot="2175869">
                  <a:off x="6138324" y="3194135"/>
                  <a:ext cx="119254" cy="136627"/>
                </a:xfrm>
                <a:custGeom>
                  <a:avLst/>
                  <a:gdLst>
                    <a:gd name="connsiteX0" fmla="*/ 380010 w 380010"/>
                    <a:gd name="connsiteY0" fmla="*/ 33647 h 120733"/>
                    <a:gd name="connsiteX1" fmla="*/ 273132 w 380010"/>
                    <a:gd name="connsiteY1" fmla="*/ 45522 h 120733"/>
                    <a:gd name="connsiteX2" fmla="*/ 273132 w 380010"/>
                    <a:gd name="connsiteY2" fmla="*/ 45522 h 120733"/>
                    <a:gd name="connsiteX3" fmla="*/ 95003 w 380010"/>
                    <a:gd name="connsiteY3" fmla="*/ 9896 h 120733"/>
                    <a:gd name="connsiteX4" fmla="*/ 35626 w 380010"/>
                    <a:gd name="connsiteY4" fmla="*/ 104899 h 120733"/>
                    <a:gd name="connsiteX5" fmla="*/ 0 w 380010"/>
                    <a:gd name="connsiteY5" fmla="*/ 104899 h 12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10" h="120733">
                      <a:moveTo>
                        <a:pt x="380010" y="33647"/>
                      </a:moveTo>
                      <a:lnTo>
                        <a:pt x="273132" y="45522"/>
                      </a:lnTo>
                      <a:lnTo>
                        <a:pt x="273132" y="45522"/>
                      </a:lnTo>
                      <a:cubicBezTo>
                        <a:pt x="243444" y="39584"/>
                        <a:pt x="134587" y="0"/>
                        <a:pt x="95003" y="9896"/>
                      </a:cubicBezTo>
                      <a:cubicBezTo>
                        <a:pt x="55419" y="19792"/>
                        <a:pt x="51460" y="89065"/>
                        <a:pt x="35626" y="104899"/>
                      </a:cubicBezTo>
                      <a:cubicBezTo>
                        <a:pt x="19792" y="120733"/>
                        <a:pt x="9896" y="112816"/>
                        <a:pt x="0" y="104899"/>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82" name="Freeform 2481"/>
                <p:cNvSpPr/>
                <p:nvPr/>
              </p:nvSpPr>
              <p:spPr>
                <a:xfrm rot="21067828">
                  <a:off x="6159423" y="3286955"/>
                  <a:ext cx="139102" cy="61830"/>
                </a:xfrm>
                <a:custGeom>
                  <a:avLst/>
                  <a:gdLst>
                    <a:gd name="connsiteX0" fmla="*/ 332509 w 332509"/>
                    <a:gd name="connsiteY0" fmla="*/ 31667 h 126670"/>
                    <a:gd name="connsiteX1" fmla="*/ 213755 w 332509"/>
                    <a:gd name="connsiteY1" fmla="*/ 79168 h 126670"/>
                    <a:gd name="connsiteX2" fmla="*/ 106878 w 332509"/>
                    <a:gd name="connsiteY2" fmla="*/ 7917 h 126670"/>
                    <a:gd name="connsiteX3" fmla="*/ 0 w 332509"/>
                    <a:gd name="connsiteY3" fmla="*/ 126670 h 126670"/>
                  </a:gdLst>
                  <a:ahLst/>
                  <a:cxnLst>
                    <a:cxn ang="0">
                      <a:pos x="connsiteX0" y="connsiteY0"/>
                    </a:cxn>
                    <a:cxn ang="0">
                      <a:pos x="connsiteX1" y="connsiteY1"/>
                    </a:cxn>
                    <a:cxn ang="0">
                      <a:pos x="connsiteX2" y="connsiteY2"/>
                    </a:cxn>
                    <a:cxn ang="0">
                      <a:pos x="connsiteX3" y="connsiteY3"/>
                    </a:cxn>
                  </a:cxnLst>
                  <a:rect l="l" t="t" r="r" b="b"/>
                  <a:pathLst>
                    <a:path w="332509" h="126670">
                      <a:moveTo>
                        <a:pt x="332509" y="31667"/>
                      </a:moveTo>
                      <a:cubicBezTo>
                        <a:pt x="291934" y="57396"/>
                        <a:pt x="251360" y="83126"/>
                        <a:pt x="213755" y="79168"/>
                      </a:cubicBezTo>
                      <a:cubicBezTo>
                        <a:pt x="176150" y="75210"/>
                        <a:pt x="142504" y="0"/>
                        <a:pt x="106878" y="7917"/>
                      </a:cubicBezTo>
                      <a:cubicBezTo>
                        <a:pt x="71252" y="15834"/>
                        <a:pt x="35626" y="71252"/>
                        <a:pt x="0" y="126670"/>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0" name="Group 2459"/>
              <p:cNvGrpSpPr/>
              <p:nvPr/>
            </p:nvGrpSpPr>
            <p:grpSpPr>
              <a:xfrm>
                <a:off x="2421573" y="4235431"/>
                <a:ext cx="594965" cy="186689"/>
                <a:chOff x="2404523" y="4603556"/>
                <a:chExt cx="594965" cy="186689"/>
              </a:xfrm>
            </p:grpSpPr>
            <p:cxnSp>
              <p:nvCxnSpPr>
                <p:cNvPr id="2473" name="Straight Arrow Connector 2472"/>
                <p:cNvCxnSpPr/>
                <p:nvPr/>
              </p:nvCxnSpPr>
              <p:spPr>
                <a:xfrm rot="21067828" flipH="1">
                  <a:off x="2530722" y="4659584"/>
                  <a:ext cx="292644" cy="42509"/>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cxnSp>
              <p:nvCxnSpPr>
                <p:cNvPr id="2474" name="Straight Arrow Connector 2473"/>
                <p:cNvCxnSpPr/>
                <p:nvPr/>
              </p:nvCxnSpPr>
              <p:spPr>
                <a:xfrm rot="21067828" flipV="1">
                  <a:off x="2577649" y="4671063"/>
                  <a:ext cx="309211" cy="29676"/>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sp>
              <p:nvSpPr>
                <p:cNvPr id="2475" name="Freeform 2474"/>
                <p:cNvSpPr/>
                <p:nvPr/>
              </p:nvSpPr>
              <p:spPr>
                <a:xfrm rot="21067828">
                  <a:off x="2841383" y="4603556"/>
                  <a:ext cx="158105" cy="109308"/>
                </a:xfrm>
                <a:custGeom>
                  <a:avLst/>
                  <a:gdLst>
                    <a:gd name="connsiteX0" fmla="*/ 0 w 205839"/>
                    <a:gd name="connsiteY0" fmla="*/ 142504 h 195943"/>
                    <a:gd name="connsiteX1" fmla="*/ 178130 w 205839"/>
                    <a:gd name="connsiteY1" fmla="*/ 178130 h 195943"/>
                    <a:gd name="connsiteX2" fmla="*/ 166255 w 205839"/>
                    <a:gd name="connsiteY2" fmla="*/ 35626 h 195943"/>
                    <a:gd name="connsiteX3" fmla="*/ 59377 w 205839"/>
                    <a:gd name="connsiteY3" fmla="*/ 0 h 195943"/>
                    <a:gd name="connsiteX4" fmla="*/ 0 w 205839"/>
                    <a:gd name="connsiteY4" fmla="*/ 35626 h 19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39" h="195943">
                      <a:moveTo>
                        <a:pt x="0" y="142504"/>
                      </a:moveTo>
                      <a:cubicBezTo>
                        <a:pt x="75210" y="169223"/>
                        <a:pt x="150421" y="195943"/>
                        <a:pt x="178130" y="178130"/>
                      </a:cubicBezTo>
                      <a:cubicBezTo>
                        <a:pt x="205839" y="160317"/>
                        <a:pt x="186047" y="65314"/>
                        <a:pt x="166255" y="35626"/>
                      </a:cubicBezTo>
                      <a:cubicBezTo>
                        <a:pt x="146463" y="5938"/>
                        <a:pt x="87086" y="0"/>
                        <a:pt x="59377" y="0"/>
                      </a:cubicBezTo>
                      <a:cubicBezTo>
                        <a:pt x="31668" y="0"/>
                        <a:pt x="15834" y="17813"/>
                        <a:pt x="0" y="35626"/>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6" name="Freeform 2475"/>
                <p:cNvSpPr/>
                <p:nvPr/>
              </p:nvSpPr>
              <p:spPr>
                <a:xfrm rot="2175869">
                  <a:off x="2404523" y="4641935"/>
                  <a:ext cx="119254" cy="136627"/>
                </a:xfrm>
                <a:custGeom>
                  <a:avLst/>
                  <a:gdLst>
                    <a:gd name="connsiteX0" fmla="*/ 380010 w 380010"/>
                    <a:gd name="connsiteY0" fmla="*/ 33647 h 120733"/>
                    <a:gd name="connsiteX1" fmla="*/ 273132 w 380010"/>
                    <a:gd name="connsiteY1" fmla="*/ 45522 h 120733"/>
                    <a:gd name="connsiteX2" fmla="*/ 273132 w 380010"/>
                    <a:gd name="connsiteY2" fmla="*/ 45522 h 120733"/>
                    <a:gd name="connsiteX3" fmla="*/ 95003 w 380010"/>
                    <a:gd name="connsiteY3" fmla="*/ 9896 h 120733"/>
                    <a:gd name="connsiteX4" fmla="*/ 35626 w 380010"/>
                    <a:gd name="connsiteY4" fmla="*/ 104899 h 120733"/>
                    <a:gd name="connsiteX5" fmla="*/ 0 w 380010"/>
                    <a:gd name="connsiteY5" fmla="*/ 104899 h 12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10" h="120733">
                      <a:moveTo>
                        <a:pt x="380010" y="33647"/>
                      </a:moveTo>
                      <a:lnTo>
                        <a:pt x="273132" y="45522"/>
                      </a:lnTo>
                      <a:lnTo>
                        <a:pt x="273132" y="45522"/>
                      </a:lnTo>
                      <a:cubicBezTo>
                        <a:pt x="243444" y="39584"/>
                        <a:pt x="134587" y="0"/>
                        <a:pt x="95003" y="9896"/>
                      </a:cubicBezTo>
                      <a:cubicBezTo>
                        <a:pt x="55419" y="19792"/>
                        <a:pt x="51460" y="89065"/>
                        <a:pt x="35626" y="104899"/>
                      </a:cubicBezTo>
                      <a:cubicBezTo>
                        <a:pt x="19792" y="120733"/>
                        <a:pt x="9896" y="112816"/>
                        <a:pt x="0" y="104899"/>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7" name="Freeform 2476"/>
                <p:cNvSpPr/>
                <p:nvPr/>
              </p:nvSpPr>
              <p:spPr>
                <a:xfrm rot="21067828">
                  <a:off x="2425622" y="4728415"/>
                  <a:ext cx="139102" cy="61830"/>
                </a:xfrm>
                <a:custGeom>
                  <a:avLst/>
                  <a:gdLst>
                    <a:gd name="connsiteX0" fmla="*/ 332509 w 332509"/>
                    <a:gd name="connsiteY0" fmla="*/ 31667 h 126670"/>
                    <a:gd name="connsiteX1" fmla="*/ 213755 w 332509"/>
                    <a:gd name="connsiteY1" fmla="*/ 79168 h 126670"/>
                    <a:gd name="connsiteX2" fmla="*/ 106878 w 332509"/>
                    <a:gd name="connsiteY2" fmla="*/ 7917 h 126670"/>
                    <a:gd name="connsiteX3" fmla="*/ 0 w 332509"/>
                    <a:gd name="connsiteY3" fmla="*/ 126670 h 126670"/>
                  </a:gdLst>
                  <a:ahLst/>
                  <a:cxnLst>
                    <a:cxn ang="0">
                      <a:pos x="connsiteX0" y="connsiteY0"/>
                    </a:cxn>
                    <a:cxn ang="0">
                      <a:pos x="connsiteX1" y="connsiteY1"/>
                    </a:cxn>
                    <a:cxn ang="0">
                      <a:pos x="connsiteX2" y="connsiteY2"/>
                    </a:cxn>
                    <a:cxn ang="0">
                      <a:pos x="connsiteX3" y="connsiteY3"/>
                    </a:cxn>
                  </a:cxnLst>
                  <a:rect l="l" t="t" r="r" b="b"/>
                  <a:pathLst>
                    <a:path w="332509" h="126670">
                      <a:moveTo>
                        <a:pt x="332509" y="31667"/>
                      </a:moveTo>
                      <a:cubicBezTo>
                        <a:pt x="291934" y="57396"/>
                        <a:pt x="251360" y="83126"/>
                        <a:pt x="213755" y="79168"/>
                      </a:cubicBezTo>
                      <a:cubicBezTo>
                        <a:pt x="176150" y="75210"/>
                        <a:pt x="142504" y="0"/>
                        <a:pt x="106878" y="7917"/>
                      </a:cubicBezTo>
                      <a:cubicBezTo>
                        <a:pt x="71252" y="15834"/>
                        <a:pt x="35626" y="71252"/>
                        <a:pt x="0" y="126670"/>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1" name="Group 2460"/>
              <p:cNvGrpSpPr/>
              <p:nvPr/>
            </p:nvGrpSpPr>
            <p:grpSpPr>
              <a:xfrm>
                <a:off x="4982988" y="3625831"/>
                <a:ext cx="601369" cy="171910"/>
                <a:chOff x="4918741" y="3152081"/>
                <a:chExt cx="601369" cy="171910"/>
              </a:xfrm>
            </p:grpSpPr>
            <p:cxnSp>
              <p:nvCxnSpPr>
                <p:cNvPr id="2468" name="Straight Arrow Connector 2467"/>
                <p:cNvCxnSpPr/>
                <p:nvPr/>
              </p:nvCxnSpPr>
              <p:spPr>
                <a:xfrm rot="670407" flipH="1">
                  <a:off x="5052351" y="3228352"/>
                  <a:ext cx="292644" cy="42509"/>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cxnSp>
              <p:nvCxnSpPr>
                <p:cNvPr id="2469" name="Straight Arrow Connector 2468"/>
                <p:cNvCxnSpPr/>
                <p:nvPr/>
              </p:nvCxnSpPr>
              <p:spPr>
                <a:xfrm rot="670407" flipV="1">
                  <a:off x="5086367" y="3230079"/>
                  <a:ext cx="309211" cy="29676"/>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sp>
              <p:nvSpPr>
                <p:cNvPr id="2470" name="Freeform 2469"/>
                <p:cNvSpPr/>
                <p:nvPr/>
              </p:nvSpPr>
              <p:spPr>
                <a:xfrm rot="670407">
                  <a:off x="5362005" y="3214683"/>
                  <a:ext cx="158105" cy="109308"/>
                </a:xfrm>
                <a:custGeom>
                  <a:avLst/>
                  <a:gdLst>
                    <a:gd name="connsiteX0" fmla="*/ 0 w 205839"/>
                    <a:gd name="connsiteY0" fmla="*/ 142504 h 195943"/>
                    <a:gd name="connsiteX1" fmla="*/ 178130 w 205839"/>
                    <a:gd name="connsiteY1" fmla="*/ 178130 h 195943"/>
                    <a:gd name="connsiteX2" fmla="*/ 166255 w 205839"/>
                    <a:gd name="connsiteY2" fmla="*/ 35626 h 195943"/>
                    <a:gd name="connsiteX3" fmla="*/ 59377 w 205839"/>
                    <a:gd name="connsiteY3" fmla="*/ 0 h 195943"/>
                    <a:gd name="connsiteX4" fmla="*/ 0 w 205839"/>
                    <a:gd name="connsiteY4" fmla="*/ 35626 h 19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39" h="195943">
                      <a:moveTo>
                        <a:pt x="0" y="142504"/>
                      </a:moveTo>
                      <a:cubicBezTo>
                        <a:pt x="75210" y="169223"/>
                        <a:pt x="150421" y="195943"/>
                        <a:pt x="178130" y="178130"/>
                      </a:cubicBezTo>
                      <a:cubicBezTo>
                        <a:pt x="205839" y="160317"/>
                        <a:pt x="186047" y="65314"/>
                        <a:pt x="166255" y="35626"/>
                      </a:cubicBezTo>
                      <a:cubicBezTo>
                        <a:pt x="146463" y="5938"/>
                        <a:pt x="87086" y="0"/>
                        <a:pt x="59377" y="0"/>
                      </a:cubicBezTo>
                      <a:cubicBezTo>
                        <a:pt x="31668" y="0"/>
                        <a:pt x="15834" y="17813"/>
                        <a:pt x="0" y="35626"/>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1" name="Freeform 2470"/>
                <p:cNvSpPr/>
                <p:nvPr/>
              </p:nvSpPr>
              <p:spPr>
                <a:xfrm rot="3378448">
                  <a:off x="4927428" y="3143394"/>
                  <a:ext cx="119254" cy="136627"/>
                </a:xfrm>
                <a:custGeom>
                  <a:avLst/>
                  <a:gdLst>
                    <a:gd name="connsiteX0" fmla="*/ 380010 w 380010"/>
                    <a:gd name="connsiteY0" fmla="*/ 33647 h 120733"/>
                    <a:gd name="connsiteX1" fmla="*/ 273132 w 380010"/>
                    <a:gd name="connsiteY1" fmla="*/ 45522 h 120733"/>
                    <a:gd name="connsiteX2" fmla="*/ 273132 w 380010"/>
                    <a:gd name="connsiteY2" fmla="*/ 45522 h 120733"/>
                    <a:gd name="connsiteX3" fmla="*/ 95003 w 380010"/>
                    <a:gd name="connsiteY3" fmla="*/ 9896 h 120733"/>
                    <a:gd name="connsiteX4" fmla="*/ 35626 w 380010"/>
                    <a:gd name="connsiteY4" fmla="*/ 104899 h 120733"/>
                    <a:gd name="connsiteX5" fmla="*/ 0 w 380010"/>
                    <a:gd name="connsiteY5" fmla="*/ 104899 h 12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10" h="120733">
                      <a:moveTo>
                        <a:pt x="380010" y="33647"/>
                      </a:moveTo>
                      <a:lnTo>
                        <a:pt x="273132" y="45522"/>
                      </a:lnTo>
                      <a:lnTo>
                        <a:pt x="273132" y="45522"/>
                      </a:lnTo>
                      <a:cubicBezTo>
                        <a:pt x="243444" y="39584"/>
                        <a:pt x="134587" y="0"/>
                        <a:pt x="95003" y="9896"/>
                      </a:cubicBezTo>
                      <a:cubicBezTo>
                        <a:pt x="55419" y="19792"/>
                        <a:pt x="51460" y="89065"/>
                        <a:pt x="35626" y="104899"/>
                      </a:cubicBezTo>
                      <a:cubicBezTo>
                        <a:pt x="19792" y="120733"/>
                        <a:pt x="9896" y="112816"/>
                        <a:pt x="0" y="104899"/>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2" name="Freeform 2471"/>
                <p:cNvSpPr/>
                <p:nvPr/>
              </p:nvSpPr>
              <p:spPr>
                <a:xfrm rot="670407">
                  <a:off x="4926851" y="3213292"/>
                  <a:ext cx="139102" cy="61830"/>
                </a:xfrm>
                <a:custGeom>
                  <a:avLst/>
                  <a:gdLst>
                    <a:gd name="connsiteX0" fmla="*/ 332509 w 332509"/>
                    <a:gd name="connsiteY0" fmla="*/ 31667 h 126670"/>
                    <a:gd name="connsiteX1" fmla="*/ 213755 w 332509"/>
                    <a:gd name="connsiteY1" fmla="*/ 79168 h 126670"/>
                    <a:gd name="connsiteX2" fmla="*/ 106878 w 332509"/>
                    <a:gd name="connsiteY2" fmla="*/ 7917 h 126670"/>
                    <a:gd name="connsiteX3" fmla="*/ 0 w 332509"/>
                    <a:gd name="connsiteY3" fmla="*/ 126670 h 126670"/>
                  </a:gdLst>
                  <a:ahLst/>
                  <a:cxnLst>
                    <a:cxn ang="0">
                      <a:pos x="connsiteX0" y="connsiteY0"/>
                    </a:cxn>
                    <a:cxn ang="0">
                      <a:pos x="connsiteX1" y="connsiteY1"/>
                    </a:cxn>
                    <a:cxn ang="0">
                      <a:pos x="connsiteX2" y="connsiteY2"/>
                    </a:cxn>
                    <a:cxn ang="0">
                      <a:pos x="connsiteX3" y="connsiteY3"/>
                    </a:cxn>
                  </a:cxnLst>
                  <a:rect l="l" t="t" r="r" b="b"/>
                  <a:pathLst>
                    <a:path w="332509" h="126670">
                      <a:moveTo>
                        <a:pt x="332509" y="31667"/>
                      </a:moveTo>
                      <a:cubicBezTo>
                        <a:pt x="291934" y="57396"/>
                        <a:pt x="251360" y="83126"/>
                        <a:pt x="213755" y="79168"/>
                      </a:cubicBezTo>
                      <a:cubicBezTo>
                        <a:pt x="176150" y="75210"/>
                        <a:pt x="142504" y="0"/>
                        <a:pt x="106878" y="7917"/>
                      </a:cubicBezTo>
                      <a:cubicBezTo>
                        <a:pt x="71252" y="15834"/>
                        <a:pt x="35626" y="71252"/>
                        <a:pt x="0" y="126670"/>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2" name="Group 2461"/>
              <p:cNvGrpSpPr/>
              <p:nvPr/>
            </p:nvGrpSpPr>
            <p:grpSpPr>
              <a:xfrm>
                <a:off x="4763262" y="4277890"/>
                <a:ext cx="599464" cy="186141"/>
                <a:chOff x="4762541" y="4685633"/>
                <a:chExt cx="599464" cy="186141"/>
              </a:xfrm>
            </p:grpSpPr>
            <p:cxnSp>
              <p:nvCxnSpPr>
                <p:cNvPr id="2463" name="Straight Arrow Connector 2462"/>
                <p:cNvCxnSpPr/>
                <p:nvPr/>
              </p:nvCxnSpPr>
              <p:spPr>
                <a:xfrm rot="21347269" flipH="1">
                  <a:off x="4890789" y="4747401"/>
                  <a:ext cx="292644" cy="42509"/>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cxnSp>
              <p:nvCxnSpPr>
                <p:cNvPr id="2464" name="Straight Arrow Connector 2463"/>
                <p:cNvCxnSpPr/>
                <p:nvPr/>
              </p:nvCxnSpPr>
              <p:spPr>
                <a:xfrm rot="21347269" flipV="1">
                  <a:off x="4935267" y="4759608"/>
                  <a:ext cx="309211" cy="29676"/>
                </a:xfrm>
                <a:prstGeom prst="straightConnector1">
                  <a:avLst/>
                </a:prstGeom>
                <a:ln w="73025" cap="rnd">
                  <a:solidFill>
                    <a:srgbClr val="FF0000"/>
                  </a:solidFill>
                  <a:bevel/>
                  <a:headEnd type="none"/>
                  <a:tailEnd type="stealth"/>
                </a:ln>
                <a:effectLst>
                  <a:outerShdw blurRad="50800" dist="50800" dir="5400000" algn="ctr" rotWithShape="0">
                    <a:schemeClr val="bg1">
                      <a:lumMod val="85000"/>
                    </a:schemeClr>
                  </a:outerShdw>
                </a:effectLst>
                <a:scene3d>
                  <a:camera prst="orthographicFront"/>
                  <a:lightRig rig="threePt" dir="t"/>
                </a:scene3d>
                <a:sp3d>
                  <a:bevelT w="590550" h="203200"/>
                  <a:bevelB w="133350" h="184150"/>
                </a:sp3d>
              </p:spPr>
              <p:style>
                <a:lnRef idx="1">
                  <a:schemeClr val="accent1"/>
                </a:lnRef>
                <a:fillRef idx="0">
                  <a:schemeClr val="accent1"/>
                </a:fillRef>
                <a:effectRef idx="0">
                  <a:schemeClr val="accent1"/>
                </a:effectRef>
                <a:fontRef idx="minor">
                  <a:schemeClr val="tx1"/>
                </a:fontRef>
              </p:style>
            </p:cxnSp>
            <p:sp>
              <p:nvSpPr>
                <p:cNvPr id="2465" name="Freeform 2464"/>
                <p:cNvSpPr/>
                <p:nvPr/>
              </p:nvSpPr>
              <p:spPr>
                <a:xfrm rot="21347269">
                  <a:off x="5203900" y="4685633"/>
                  <a:ext cx="158105" cy="109308"/>
                </a:xfrm>
                <a:custGeom>
                  <a:avLst/>
                  <a:gdLst>
                    <a:gd name="connsiteX0" fmla="*/ 0 w 205839"/>
                    <a:gd name="connsiteY0" fmla="*/ 142504 h 195943"/>
                    <a:gd name="connsiteX1" fmla="*/ 178130 w 205839"/>
                    <a:gd name="connsiteY1" fmla="*/ 178130 h 195943"/>
                    <a:gd name="connsiteX2" fmla="*/ 166255 w 205839"/>
                    <a:gd name="connsiteY2" fmla="*/ 35626 h 195943"/>
                    <a:gd name="connsiteX3" fmla="*/ 59377 w 205839"/>
                    <a:gd name="connsiteY3" fmla="*/ 0 h 195943"/>
                    <a:gd name="connsiteX4" fmla="*/ 0 w 205839"/>
                    <a:gd name="connsiteY4" fmla="*/ 35626 h 19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39" h="195943">
                      <a:moveTo>
                        <a:pt x="0" y="142504"/>
                      </a:moveTo>
                      <a:cubicBezTo>
                        <a:pt x="75210" y="169223"/>
                        <a:pt x="150421" y="195943"/>
                        <a:pt x="178130" y="178130"/>
                      </a:cubicBezTo>
                      <a:cubicBezTo>
                        <a:pt x="205839" y="160317"/>
                        <a:pt x="186047" y="65314"/>
                        <a:pt x="166255" y="35626"/>
                      </a:cubicBezTo>
                      <a:cubicBezTo>
                        <a:pt x="146463" y="5938"/>
                        <a:pt x="87086" y="0"/>
                        <a:pt x="59377" y="0"/>
                      </a:cubicBezTo>
                      <a:cubicBezTo>
                        <a:pt x="31668" y="0"/>
                        <a:pt x="15834" y="17813"/>
                        <a:pt x="0" y="35626"/>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6" name="Freeform 2465"/>
                <p:cNvSpPr/>
                <p:nvPr/>
              </p:nvSpPr>
              <p:spPr>
                <a:xfrm rot="2455310">
                  <a:off x="4762541" y="4717811"/>
                  <a:ext cx="119254" cy="136627"/>
                </a:xfrm>
                <a:custGeom>
                  <a:avLst/>
                  <a:gdLst>
                    <a:gd name="connsiteX0" fmla="*/ 380010 w 380010"/>
                    <a:gd name="connsiteY0" fmla="*/ 33647 h 120733"/>
                    <a:gd name="connsiteX1" fmla="*/ 273132 w 380010"/>
                    <a:gd name="connsiteY1" fmla="*/ 45522 h 120733"/>
                    <a:gd name="connsiteX2" fmla="*/ 273132 w 380010"/>
                    <a:gd name="connsiteY2" fmla="*/ 45522 h 120733"/>
                    <a:gd name="connsiteX3" fmla="*/ 95003 w 380010"/>
                    <a:gd name="connsiteY3" fmla="*/ 9896 h 120733"/>
                    <a:gd name="connsiteX4" fmla="*/ 35626 w 380010"/>
                    <a:gd name="connsiteY4" fmla="*/ 104899 h 120733"/>
                    <a:gd name="connsiteX5" fmla="*/ 0 w 380010"/>
                    <a:gd name="connsiteY5" fmla="*/ 104899 h 12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10" h="120733">
                      <a:moveTo>
                        <a:pt x="380010" y="33647"/>
                      </a:moveTo>
                      <a:lnTo>
                        <a:pt x="273132" y="45522"/>
                      </a:lnTo>
                      <a:lnTo>
                        <a:pt x="273132" y="45522"/>
                      </a:lnTo>
                      <a:cubicBezTo>
                        <a:pt x="243444" y="39584"/>
                        <a:pt x="134587" y="0"/>
                        <a:pt x="95003" y="9896"/>
                      </a:cubicBezTo>
                      <a:cubicBezTo>
                        <a:pt x="55419" y="19792"/>
                        <a:pt x="51460" y="89065"/>
                        <a:pt x="35626" y="104899"/>
                      </a:cubicBezTo>
                      <a:cubicBezTo>
                        <a:pt x="19792" y="120733"/>
                        <a:pt x="9896" y="112816"/>
                        <a:pt x="0" y="104899"/>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7" name="Freeform 2466"/>
                <p:cNvSpPr/>
                <p:nvPr/>
              </p:nvSpPr>
              <p:spPr>
                <a:xfrm rot="21347269">
                  <a:off x="4778847" y="4809944"/>
                  <a:ext cx="139102" cy="61830"/>
                </a:xfrm>
                <a:custGeom>
                  <a:avLst/>
                  <a:gdLst>
                    <a:gd name="connsiteX0" fmla="*/ 332509 w 332509"/>
                    <a:gd name="connsiteY0" fmla="*/ 31667 h 126670"/>
                    <a:gd name="connsiteX1" fmla="*/ 213755 w 332509"/>
                    <a:gd name="connsiteY1" fmla="*/ 79168 h 126670"/>
                    <a:gd name="connsiteX2" fmla="*/ 106878 w 332509"/>
                    <a:gd name="connsiteY2" fmla="*/ 7917 h 126670"/>
                    <a:gd name="connsiteX3" fmla="*/ 0 w 332509"/>
                    <a:gd name="connsiteY3" fmla="*/ 126670 h 126670"/>
                  </a:gdLst>
                  <a:ahLst/>
                  <a:cxnLst>
                    <a:cxn ang="0">
                      <a:pos x="connsiteX0" y="connsiteY0"/>
                    </a:cxn>
                    <a:cxn ang="0">
                      <a:pos x="connsiteX1" y="connsiteY1"/>
                    </a:cxn>
                    <a:cxn ang="0">
                      <a:pos x="connsiteX2" y="connsiteY2"/>
                    </a:cxn>
                    <a:cxn ang="0">
                      <a:pos x="connsiteX3" y="connsiteY3"/>
                    </a:cxn>
                  </a:cxnLst>
                  <a:rect l="l" t="t" r="r" b="b"/>
                  <a:pathLst>
                    <a:path w="332509" h="126670">
                      <a:moveTo>
                        <a:pt x="332509" y="31667"/>
                      </a:moveTo>
                      <a:cubicBezTo>
                        <a:pt x="291934" y="57396"/>
                        <a:pt x="251360" y="83126"/>
                        <a:pt x="213755" y="79168"/>
                      </a:cubicBezTo>
                      <a:cubicBezTo>
                        <a:pt x="176150" y="75210"/>
                        <a:pt x="142504" y="0"/>
                        <a:pt x="106878" y="7917"/>
                      </a:cubicBezTo>
                      <a:cubicBezTo>
                        <a:pt x="71252" y="15834"/>
                        <a:pt x="35626" y="71252"/>
                        <a:pt x="0" y="126670"/>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971" name="Group 1970"/>
            <p:cNvGrpSpPr/>
            <p:nvPr/>
          </p:nvGrpSpPr>
          <p:grpSpPr>
            <a:xfrm>
              <a:off x="1296029" y="609600"/>
              <a:ext cx="6574951" cy="1275569"/>
              <a:chOff x="1296029" y="609600"/>
              <a:chExt cx="6574951" cy="1275569"/>
            </a:xfrm>
          </p:grpSpPr>
          <p:sp>
            <p:nvSpPr>
              <p:cNvPr id="1972" name="Oval 1971"/>
              <p:cNvSpPr/>
              <p:nvPr/>
            </p:nvSpPr>
            <p:spPr>
              <a:xfrm>
                <a:off x="7219006" y="657541"/>
                <a:ext cx="147599" cy="145312"/>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p:cNvSpPr/>
              <p:nvPr/>
            </p:nvSpPr>
            <p:spPr>
              <a:xfrm flipH="1">
                <a:off x="6997077" y="657541"/>
                <a:ext cx="156455" cy="145312"/>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Freeform 1973"/>
              <p:cNvSpPr/>
              <p:nvPr/>
            </p:nvSpPr>
            <p:spPr>
              <a:xfrm>
                <a:off x="6918382" y="777799"/>
                <a:ext cx="117218"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Freeform 1974"/>
              <p:cNvSpPr/>
              <p:nvPr/>
            </p:nvSpPr>
            <p:spPr>
              <a:xfrm>
                <a:off x="7066087" y="807863"/>
                <a:ext cx="76427"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Freeform 1975"/>
              <p:cNvSpPr/>
              <p:nvPr/>
            </p:nvSpPr>
            <p:spPr>
              <a:xfrm>
                <a:off x="7156920" y="792831"/>
                <a:ext cx="139996"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Freeform 1976"/>
              <p:cNvSpPr/>
              <p:nvPr/>
            </p:nvSpPr>
            <p:spPr>
              <a:xfrm>
                <a:off x="7279852" y="792831"/>
                <a:ext cx="92133"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8" name="Oval 1977"/>
              <p:cNvSpPr/>
              <p:nvPr/>
            </p:nvSpPr>
            <p:spPr>
              <a:xfrm rot="10973363">
                <a:off x="6942011" y="1727016"/>
                <a:ext cx="147599" cy="140176"/>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9" name="Oval 1978"/>
              <p:cNvSpPr/>
              <p:nvPr/>
            </p:nvSpPr>
            <p:spPr>
              <a:xfrm rot="10973363" flipH="1">
                <a:off x="7154807" y="1737979"/>
                <a:ext cx="156455" cy="140176"/>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Freeform 1979"/>
              <p:cNvSpPr/>
              <p:nvPr/>
            </p:nvSpPr>
            <p:spPr>
              <a:xfrm rot="10973363">
                <a:off x="7287691" y="1261151"/>
                <a:ext cx="117218"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Freeform 1980"/>
              <p:cNvSpPr/>
              <p:nvPr/>
            </p:nvSpPr>
            <p:spPr>
              <a:xfrm rot="10973363">
                <a:off x="7181700" y="1253553"/>
                <a:ext cx="76427"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Freeform 1981"/>
              <p:cNvSpPr/>
              <p:nvPr/>
            </p:nvSpPr>
            <p:spPr>
              <a:xfrm rot="10973363">
                <a:off x="7026358" y="1276346"/>
                <a:ext cx="139996"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Freeform 1982"/>
              <p:cNvSpPr/>
              <p:nvPr/>
            </p:nvSpPr>
            <p:spPr>
              <a:xfrm rot="10973363">
                <a:off x="6951414" y="1271356"/>
                <a:ext cx="92133"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p:cNvSpPr/>
              <p:nvPr/>
            </p:nvSpPr>
            <p:spPr>
              <a:xfrm>
                <a:off x="7685077" y="664555"/>
                <a:ext cx="147599" cy="145312"/>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p:cNvSpPr/>
              <p:nvPr/>
            </p:nvSpPr>
            <p:spPr>
              <a:xfrm flipH="1">
                <a:off x="7463148" y="664555"/>
                <a:ext cx="156455" cy="145312"/>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Freeform 1985"/>
              <p:cNvSpPr/>
              <p:nvPr/>
            </p:nvSpPr>
            <p:spPr>
              <a:xfrm>
                <a:off x="7384453" y="784813"/>
                <a:ext cx="117218"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7" name="Freeform 1986"/>
              <p:cNvSpPr/>
              <p:nvPr/>
            </p:nvSpPr>
            <p:spPr>
              <a:xfrm>
                <a:off x="7532158" y="814877"/>
                <a:ext cx="76427"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8" name="Freeform 1987"/>
              <p:cNvSpPr/>
              <p:nvPr/>
            </p:nvSpPr>
            <p:spPr>
              <a:xfrm>
                <a:off x="7622991" y="799845"/>
                <a:ext cx="139996"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Freeform 1988"/>
              <p:cNvSpPr/>
              <p:nvPr/>
            </p:nvSpPr>
            <p:spPr>
              <a:xfrm>
                <a:off x="7745923" y="799845"/>
                <a:ext cx="92133"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p:cNvSpPr/>
              <p:nvPr/>
            </p:nvSpPr>
            <p:spPr>
              <a:xfrm rot="10973363">
                <a:off x="7408082" y="1734030"/>
                <a:ext cx="147599" cy="140176"/>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p:cNvSpPr/>
              <p:nvPr/>
            </p:nvSpPr>
            <p:spPr>
              <a:xfrm rot="10973363" flipH="1">
                <a:off x="7620878" y="1744993"/>
                <a:ext cx="156455" cy="140176"/>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Freeform 1991"/>
              <p:cNvSpPr/>
              <p:nvPr/>
            </p:nvSpPr>
            <p:spPr>
              <a:xfrm rot="10973363">
                <a:off x="7753762" y="1268165"/>
                <a:ext cx="117218"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Freeform 1992"/>
              <p:cNvSpPr/>
              <p:nvPr/>
            </p:nvSpPr>
            <p:spPr>
              <a:xfrm rot="10973363">
                <a:off x="7647771" y="1260567"/>
                <a:ext cx="76427"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Freeform 1993"/>
              <p:cNvSpPr/>
              <p:nvPr/>
            </p:nvSpPr>
            <p:spPr>
              <a:xfrm rot="10973363">
                <a:off x="7492429" y="1283360"/>
                <a:ext cx="139996"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Freeform 1994"/>
              <p:cNvSpPr/>
              <p:nvPr/>
            </p:nvSpPr>
            <p:spPr>
              <a:xfrm rot="10973363">
                <a:off x="7417485" y="1278370"/>
                <a:ext cx="92133"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6" name="Oval 1995"/>
              <p:cNvSpPr/>
              <p:nvPr/>
            </p:nvSpPr>
            <p:spPr>
              <a:xfrm>
                <a:off x="5331459" y="619495"/>
                <a:ext cx="152400" cy="145312"/>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7" name="Oval 1996"/>
              <p:cNvSpPr/>
              <p:nvPr/>
            </p:nvSpPr>
            <p:spPr>
              <a:xfrm flipH="1">
                <a:off x="5102312" y="619495"/>
                <a:ext cx="161544" cy="145312"/>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Freeform 1997"/>
              <p:cNvSpPr/>
              <p:nvPr/>
            </p:nvSpPr>
            <p:spPr>
              <a:xfrm>
                <a:off x="5021058" y="739753"/>
                <a:ext cx="121030"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Freeform 1998"/>
              <p:cNvSpPr/>
              <p:nvPr/>
            </p:nvSpPr>
            <p:spPr>
              <a:xfrm>
                <a:off x="5173567" y="769817"/>
                <a:ext cx="78913"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Freeform 1999"/>
              <p:cNvSpPr/>
              <p:nvPr/>
            </p:nvSpPr>
            <p:spPr>
              <a:xfrm>
                <a:off x="5267354" y="754785"/>
                <a:ext cx="144549"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Freeform 2000"/>
              <p:cNvSpPr/>
              <p:nvPr/>
            </p:nvSpPr>
            <p:spPr>
              <a:xfrm>
                <a:off x="5394284" y="754785"/>
                <a:ext cx="95130"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p:cNvSpPr/>
              <p:nvPr/>
            </p:nvSpPr>
            <p:spPr>
              <a:xfrm rot="10973363">
                <a:off x="5045852" y="1688728"/>
                <a:ext cx="152400" cy="140176"/>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p:cNvSpPr/>
              <p:nvPr/>
            </p:nvSpPr>
            <p:spPr>
              <a:xfrm rot="10973363" flipH="1">
                <a:off x="5265569" y="1700048"/>
                <a:ext cx="161544" cy="140176"/>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Freeform 2003"/>
              <p:cNvSpPr/>
              <p:nvPr/>
            </p:nvSpPr>
            <p:spPr>
              <a:xfrm rot="10973363">
                <a:off x="5402285" y="1223380"/>
                <a:ext cx="121030"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5" name="Freeform 2004"/>
              <p:cNvSpPr/>
              <p:nvPr/>
            </p:nvSpPr>
            <p:spPr>
              <a:xfrm rot="10973363">
                <a:off x="5292821" y="1215574"/>
                <a:ext cx="78913"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6" name="Freeform 2005"/>
              <p:cNvSpPr/>
              <p:nvPr/>
            </p:nvSpPr>
            <p:spPr>
              <a:xfrm rot="10973363">
                <a:off x="5132463" y="1238166"/>
                <a:ext cx="144549"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Freeform 2006"/>
              <p:cNvSpPr/>
              <p:nvPr/>
            </p:nvSpPr>
            <p:spPr>
              <a:xfrm rot="10973363">
                <a:off x="5055082" y="1233014"/>
                <a:ext cx="95130"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8" name="Group 2007"/>
              <p:cNvGrpSpPr/>
              <p:nvPr/>
            </p:nvGrpSpPr>
            <p:grpSpPr>
              <a:xfrm>
                <a:off x="5583542" y="626509"/>
                <a:ext cx="381547" cy="145312"/>
                <a:chOff x="7734164" y="5421810"/>
                <a:chExt cx="381547" cy="152400"/>
              </a:xfrm>
            </p:grpSpPr>
            <p:sp>
              <p:nvSpPr>
                <p:cNvPr id="2249" name="Oval 2248"/>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0" name="Oval 2249"/>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9" name="Freeform 2008"/>
              <p:cNvSpPr/>
              <p:nvPr/>
            </p:nvSpPr>
            <p:spPr>
              <a:xfrm>
                <a:off x="5502288" y="746767"/>
                <a:ext cx="121030"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Freeform 2009"/>
              <p:cNvSpPr/>
              <p:nvPr/>
            </p:nvSpPr>
            <p:spPr>
              <a:xfrm>
                <a:off x="5654797" y="776831"/>
                <a:ext cx="78913"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Freeform 2010"/>
              <p:cNvSpPr/>
              <p:nvPr/>
            </p:nvSpPr>
            <p:spPr>
              <a:xfrm>
                <a:off x="5748584" y="761799"/>
                <a:ext cx="144549"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Freeform 2011"/>
              <p:cNvSpPr/>
              <p:nvPr/>
            </p:nvSpPr>
            <p:spPr>
              <a:xfrm>
                <a:off x="5875514" y="761799"/>
                <a:ext cx="95130"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3" name="Group 2012"/>
              <p:cNvGrpSpPr/>
              <p:nvPr/>
            </p:nvGrpSpPr>
            <p:grpSpPr>
              <a:xfrm rot="10973363">
                <a:off x="5526936" y="1701517"/>
                <a:ext cx="381547" cy="140176"/>
                <a:chOff x="7734164" y="5421810"/>
                <a:chExt cx="381547" cy="152400"/>
              </a:xfrm>
            </p:grpSpPr>
            <p:sp>
              <p:nvSpPr>
                <p:cNvPr id="2247" name="Oval 2246"/>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8" name="Oval 2247"/>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4" name="Freeform 2013"/>
              <p:cNvSpPr/>
              <p:nvPr/>
            </p:nvSpPr>
            <p:spPr>
              <a:xfrm rot="10973363">
                <a:off x="5883515" y="1230394"/>
                <a:ext cx="121030"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5" name="Freeform 2014"/>
              <p:cNvSpPr/>
              <p:nvPr/>
            </p:nvSpPr>
            <p:spPr>
              <a:xfrm rot="10973363">
                <a:off x="5774051" y="1222588"/>
                <a:ext cx="78913"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Freeform 2015"/>
              <p:cNvSpPr/>
              <p:nvPr/>
            </p:nvSpPr>
            <p:spPr>
              <a:xfrm rot="10973363">
                <a:off x="5613693" y="1245180"/>
                <a:ext cx="144549"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Freeform 2016"/>
              <p:cNvSpPr/>
              <p:nvPr/>
            </p:nvSpPr>
            <p:spPr>
              <a:xfrm rot="10973363">
                <a:off x="5536312" y="1240028"/>
                <a:ext cx="95130"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8" name="Group 2017"/>
              <p:cNvGrpSpPr/>
              <p:nvPr/>
            </p:nvGrpSpPr>
            <p:grpSpPr>
              <a:xfrm flipH="1">
                <a:off x="6503549" y="640000"/>
                <a:ext cx="385457" cy="145312"/>
                <a:chOff x="7734164" y="5421810"/>
                <a:chExt cx="381547" cy="152400"/>
              </a:xfrm>
            </p:grpSpPr>
            <p:sp>
              <p:nvSpPr>
                <p:cNvPr id="2245" name="Oval 2244"/>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6" name="Oval 2245"/>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9" name="Freeform 2018"/>
              <p:cNvSpPr/>
              <p:nvPr/>
            </p:nvSpPr>
            <p:spPr>
              <a:xfrm flipH="1">
                <a:off x="6848822" y="760258"/>
                <a:ext cx="122270"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Freeform 2019"/>
              <p:cNvSpPr/>
              <p:nvPr/>
            </p:nvSpPr>
            <p:spPr>
              <a:xfrm flipH="1">
                <a:off x="6737299" y="790322"/>
                <a:ext cx="79722"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Freeform 2020"/>
              <p:cNvSpPr/>
              <p:nvPr/>
            </p:nvSpPr>
            <p:spPr>
              <a:xfrm flipH="1">
                <a:off x="6576242" y="775290"/>
                <a:ext cx="146030"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Freeform 2021"/>
              <p:cNvSpPr/>
              <p:nvPr/>
            </p:nvSpPr>
            <p:spPr>
              <a:xfrm flipH="1">
                <a:off x="6497937" y="775290"/>
                <a:ext cx="96105"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23" name="Group 2022"/>
              <p:cNvGrpSpPr/>
              <p:nvPr/>
            </p:nvGrpSpPr>
            <p:grpSpPr>
              <a:xfrm rot="10626637" flipH="1">
                <a:off x="6560610" y="1714989"/>
                <a:ext cx="385457" cy="140176"/>
                <a:chOff x="7734164" y="5421810"/>
                <a:chExt cx="381547" cy="152400"/>
              </a:xfrm>
            </p:grpSpPr>
            <p:sp>
              <p:nvSpPr>
                <p:cNvPr id="2243" name="Oval 2242"/>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4" name="Oval 2243"/>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24" name="Freeform 2023"/>
              <p:cNvSpPr/>
              <p:nvPr/>
            </p:nvSpPr>
            <p:spPr>
              <a:xfrm rot="10626637" flipH="1">
                <a:off x="6463718" y="1243975"/>
                <a:ext cx="122270"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5" name="Freeform 2024"/>
              <p:cNvSpPr/>
              <p:nvPr/>
            </p:nvSpPr>
            <p:spPr>
              <a:xfrm rot="10626637" flipH="1">
                <a:off x="6616860" y="1236101"/>
                <a:ext cx="79722"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6" name="Freeform 2025"/>
              <p:cNvSpPr/>
              <p:nvPr/>
            </p:nvSpPr>
            <p:spPr>
              <a:xfrm rot="10626637" flipH="1">
                <a:off x="6712542" y="1258628"/>
                <a:ext cx="146030"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7" name="Freeform 2026"/>
              <p:cNvSpPr/>
              <p:nvPr/>
            </p:nvSpPr>
            <p:spPr>
              <a:xfrm rot="10626637" flipH="1">
                <a:off x="6840641" y="1253422"/>
                <a:ext cx="96105"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28" name="Group 2027"/>
              <p:cNvGrpSpPr/>
              <p:nvPr/>
            </p:nvGrpSpPr>
            <p:grpSpPr>
              <a:xfrm flipH="1">
                <a:off x="6017388" y="647014"/>
                <a:ext cx="385457" cy="145312"/>
                <a:chOff x="7734164" y="5421810"/>
                <a:chExt cx="381547" cy="152400"/>
              </a:xfrm>
            </p:grpSpPr>
            <p:sp>
              <p:nvSpPr>
                <p:cNvPr id="2241" name="Oval 2240"/>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2" name="Oval 2241"/>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29" name="Freeform 2028"/>
              <p:cNvSpPr/>
              <p:nvPr/>
            </p:nvSpPr>
            <p:spPr>
              <a:xfrm flipH="1">
                <a:off x="6362661" y="767272"/>
                <a:ext cx="122270"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0" name="Freeform 2029"/>
              <p:cNvSpPr/>
              <p:nvPr/>
            </p:nvSpPr>
            <p:spPr>
              <a:xfrm flipH="1">
                <a:off x="6251138" y="797336"/>
                <a:ext cx="79722"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1" name="Freeform 2030"/>
              <p:cNvSpPr/>
              <p:nvPr/>
            </p:nvSpPr>
            <p:spPr>
              <a:xfrm flipH="1">
                <a:off x="6090081" y="782304"/>
                <a:ext cx="146030"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2" name="Freeform 2031"/>
              <p:cNvSpPr/>
              <p:nvPr/>
            </p:nvSpPr>
            <p:spPr>
              <a:xfrm flipH="1">
                <a:off x="6011776" y="782304"/>
                <a:ext cx="96105"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3" name="Group 2032"/>
              <p:cNvGrpSpPr/>
              <p:nvPr/>
            </p:nvGrpSpPr>
            <p:grpSpPr>
              <a:xfrm rot="10626637" flipH="1">
                <a:off x="6074449" y="1722003"/>
                <a:ext cx="385457" cy="140176"/>
                <a:chOff x="7734164" y="5421810"/>
                <a:chExt cx="381547" cy="152400"/>
              </a:xfrm>
            </p:grpSpPr>
            <p:sp>
              <p:nvSpPr>
                <p:cNvPr id="2239" name="Oval 2238"/>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4" name="Freeform 2033"/>
              <p:cNvSpPr/>
              <p:nvPr/>
            </p:nvSpPr>
            <p:spPr>
              <a:xfrm rot="10626637" flipH="1">
                <a:off x="5977557" y="1250989"/>
                <a:ext cx="122270"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Freeform 2034"/>
              <p:cNvSpPr/>
              <p:nvPr/>
            </p:nvSpPr>
            <p:spPr>
              <a:xfrm rot="10626637" flipH="1">
                <a:off x="6130699" y="1243115"/>
                <a:ext cx="79722"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Freeform 2035"/>
              <p:cNvSpPr/>
              <p:nvPr/>
            </p:nvSpPr>
            <p:spPr>
              <a:xfrm rot="10626637" flipH="1">
                <a:off x="6226381" y="1265642"/>
                <a:ext cx="146030"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Freeform 2036"/>
              <p:cNvSpPr/>
              <p:nvPr/>
            </p:nvSpPr>
            <p:spPr>
              <a:xfrm rot="10626637" flipH="1">
                <a:off x="6354480" y="1260436"/>
                <a:ext cx="96105"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8" name="Group 2037"/>
              <p:cNvGrpSpPr/>
              <p:nvPr/>
            </p:nvGrpSpPr>
            <p:grpSpPr>
              <a:xfrm flipH="1">
                <a:off x="4625102" y="609600"/>
                <a:ext cx="365779" cy="145312"/>
                <a:chOff x="7734164" y="5421810"/>
                <a:chExt cx="381547" cy="152400"/>
              </a:xfrm>
            </p:grpSpPr>
            <p:sp>
              <p:nvSpPr>
                <p:cNvPr id="2237" name="Oval 2236"/>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9" name="Freeform 2038"/>
              <p:cNvSpPr/>
              <p:nvPr/>
            </p:nvSpPr>
            <p:spPr>
              <a:xfrm flipH="1">
                <a:off x="4952750" y="729858"/>
                <a:ext cx="116028"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0" name="Freeform 2039"/>
              <p:cNvSpPr/>
              <p:nvPr/>
            </p:nvSpPr>
            <p:spPr>
              <a:xfrm flipH="1">
                <a:off x="4846920" y="759922"/>
                <a:ext cx="75652"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Freeform 2040"/>
              <p:cNvSpPr/>
              <p:nvPr/>
            </p:nvSpPr>
            <p:spPr>
              <a:xfrm flipH="1">
                <a:off x="4694085" y="744890"/>
                <a:ext cx="138575"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Freeform 2041"/>
              <p:cNvSpPr/>
              <p:nvPr/>
            </p:nvSpPr>
            <p:spPr>
              <a:xfrm flipH="1">
                <a:off x="4619777" y="744890"/>
                <a:ext cx="91199"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3" name="Group 2042"/>
              <p:cNvGrpSpPr/>
              <p:nvPr/>
            </p:nvGrpSpPr>
            <p:grpSpPr>
              <a:xfrm rot="10626637" flipH="1">
                <a:off x="4679872" y="1684687"/>
                <a:ext cx="365779" cy="140176"/>
                <a:chOff x="7734164" y="5421810"/>
                <a:chExt cx="381547" cy="152400"/>
              </a:xfrm>
            </p:grpSpPr>
            <p:sp>
              <p:nvSpPr>
                <p:cNvPr id="2235" name="Oval 2234"/>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4" name="Freeform 2043"/>
              <p:cNvSpPr/>
              <p:nvPr/>
            </p:nvSpPr>
            <p:spPr>
              <a:xfrm rot="10626637" flipH="1">
                <a:off x="4587157" y="1213124"/>
                <a:ext cx="116028"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Freeform 2044"/>
              <p:cNvSpPr/>
              <p:nvPr/>
            </p:nvSpPr>
            <p:spPr>
              <a:xfrm rot="10626637" flipH="1">
                <a:off x="4732442" y="1205591"/>
                <a:ext cx="75652"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Freeform 2045"/>
              <p:cNvSpPr/>
              <p:nvPr/>
            </p:nvSpPr>
            <p:spPr>
              <a:xfrm rot="10626637" flipH="1">
                <a:off x="4823295" y="1228447"/>
                <a:ext cx="138575"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Freeform 2046"/>
              <p:cNvSpPr/>
              <p:nvPr/>
            </p:nvSpPr>
            <p:spPr>
              <a:xfrm rot="10626637" flipH="1">
                <a:off x="4944855" y="1223507"/>
                <a:ext cx="91199"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8" name="Group 2047"/>
              <p:cNvGrpSpPr/>
              <p:nvPr/>
            </p:nvGrpSpPr>
            <p:grpSpPr>
              <a:xfrm flipH="1">
                <a:off x="4163758" y="616614"/>
                <a:ext cx="365779" cy="145312"/>
                <a:chOff x="7734164" y="5421810"/>
                <a:chExt cx="381547" cy="152400"/>
              </a:xfrm>
            </p:grpSpPr>
            <p:sp>
              <p:nvSpPr>
                <p:cNvPr id="2233" name="Oval 2232"/>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4" name="Oval 2233"/>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9" name="Freeform 2048"/>
              <p:cNvSpPr/>
              <p:nvPr/>
            </p:nvSpPr>
            <p:spPr>
              <a:xfrm flipH="1">
                <a:off x="4491406" y="736872"/>
                <a:ext cx="116028"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Freeform 2049"/>
              <p:cNvSpPr/>
              <p:nvPr/>
            </p:nvSpPr>
            <p:spPr>
              <a:xfrm flipH="1">
                <a:off x="4385576" y="766936"/>
                <a:ext cx="75652"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Freeform 2054"/>
              <p:cNvSpPr/>
              <p:nvPr/>
            </p:nvSpPr>
            <p:spPr>
              <a:xfrm flipH="1">
                <a:off x="4232741" y="751904"/>
                <a:ext cx="138575"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2056"/>
              <p:cNvSpPr/>
              <p:nvPr/>
            </p:nvSpPr>
            <p:spPr>
              <a:xfrm flipH="1">
                <a:off x="4158433" y="751904"/>
                <a:ext cx="91199"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1" name="Group 2060"/>
              <p:cNvGrpSpPr/>
              <p:nvPr/>
            </p:nvGrpSpPr>
            <p:grpSpPr>
              <a:xfrm rot="10626637" flipH="1">
                <a:off x="4218528" y="1691701"/>
                <a:ext cx="365779" cy="140176"/>
                <a:chOff x="7734164" y="5421810"/>
                <a:chExt cx="381547" cy="152400"/>
              </a:xfrm>
            </p:grpSpPr>
            <p:sp>
              <p:nvSpPr>
                <p:cNvPr id="2231" name="Oval 2230"/>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2" name="Freeform 2061"/>
              <p:cNvSpPr/>
              <p:nvPr/>
            </p:nvSpPr>
            <p:spPr>
              <a:xfrm rot="10626637" flipH="1">
                <a:off x="4125813" y="1220138"/>
                <a:ext cx="116028"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2062"/>
              <p:cNvSpPr/>
              <p:nvPr/>
            </p:nvSpPr>
            <p:spPr>
              <a:xfrm rot="10626637" flipH="1">
                <a:off x="4271098" y="1212605"/>
                <a:ext cx="75652"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Freeform 2063"/>
              <p:cNvSpPr/>
              <p:nvPr/>
            </p:nvSpPr>
            <p:spPr>
              <a:xfrm rot="10626637" flipH="1">
                <a:off x="4361951" y="1235461"/>
                <a:ext cx="138575"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Freeform 2064"/>
              <p:cNvSpPr/>
              <p:nvPr/>
            </p:nvSpPr>
            <p:spPr>
              <a:xfrm rot="10626637" flipH="1">
                <a:off x="4483511" y="1230521"/>
                <a:ext cx="91199"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6" name="Group 2065"/>
              <p:cNvGrpSpPr/>
              <p:nvPr/>
            </p:nvGrpSpPr>
            <p:grpSpPr>
              <a:xfrm>
                <a:off x="3278022" y="630105"/>
                <a:ext cx="369528" cy="145312"/>
                <a:chOff x="7734164" y="5421810"/>
                <a:chExt cx="381547" cy="152400"/>
              </a:xfrm>
            </p:grpSpPr>
            <p:sp>
              <p:nvSpPr>
                <p:cNvPr id="2229" name="Oval 2228"/>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8" name="Freeform 2067"/>
              <p:cNvSpPr/>
              <p:nvPr/>
            </p:nvSpPr>
            <p:spPr>
              <a:xfrm>
                <a:off x="3199327" y="750363"/>
                <a:ext cx="117218"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Freeform 2073"/>
              <p:cNvSpPr/>
              <p:nvPr/>
            </p:nvSpPr>
            <p:spPr>
              <a:xfrm>
                <a:off x="3347032" y="780427"/>
                <a:ext cx="76427"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Freeform 2074"/>
              <p:cNvSpPr/>
              <p:nvPr/>
            </p:nvSpPr>
            <p:spPr>
              <a:xfrm>
                <a:off x="3437865" y="765395"/>
                <a:ext cx="139996"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Freeform 2089"/>
              <p:cNvSpPr/>
              <p:nvPr/>
            </p:nvSpPr>
            <p:spPr>
              <a:xfrm>
                <a:off x="3560797" y="765395"/>
                <a:ext cx="92133"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1" name="Group 2090"/>
              <p:cNvGrpSpPr/>
              <p:nvPr/>
            </p:nvGrpSpPr>
            <p:grpSpPr>
              <a:xfrm rot="10973363">
                <a:off x="3222815" y="1705173"/>
                <a:ext cx="369528" cy="140176"/>
                <a:chOff x="7734164" y="5421810"/>
                <a:chExt cx="381547" cy="152400"/>
              </a:xfrm>
            </p:grpSpPr>
            <p:sp>
              <p:nvSpPr>
                <p:cNvPr id="2227" name="Oval 2226"/>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3" name="Freeform 2092"/>
              <p:cNvSpPr/>
              <p:nvPr/>
            </p:nvSpPr>
            <p:spPr>
              <a:xfrm rot="10973363">
                <a:off x="3568636" y="1233715"/>
                <a:ext cx="117218"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Freeform 2093"/>
              <p:cNvSpPr/>
              <p:nvPr/>
            </p:nvSpPr>
            <p:spPr>
              <a:xfrm rot="10973363">
                <a:off x="3462645" y="1226117"/>
                <a:ext cx="76427"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Freeform 2095"/>
              <p:cNvSpPr/>
              <p:nvPr/>
            </p:nvSpPr>
            <p:spPr>
              <a:xfrm rot="10973363">
                <a:off x="3307303" y="1248910"/>
                <a:ext cx="139996"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Freeform 2096"/>
              <p:cNvSpPr/>
              <p:nvPr/>
            </p:nvSpPr>
            <p:spPr>
              <a:xfrm rot="10973363">
                <a:off x="3232359" y="1243920"/>
                <a:ext cx="92133"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2" name="Group 2101"/>
              <p:cNvGrpSpPr/>
              <p:nvPr/>
            </p:nvGrpSpPr>
            <p:grpSpPr>
              <a:xfrm>
                <a:off x="3744093" y="637119"/>
                <a:ext cx="369528" cy="145312"/>
                <a:chOff x="7734164" y="5421810"/>
                <a:chExt cx="381547" cy="152400"/>
              </a:xfrm>
            </p:grpSpPr>
            <p:sp>
              <p:nvSpPr>
                <p:cNvPr id="2225" name="Oval 2224"/>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6" name="Oval 2225"/>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7" name="Freeform 2106"/>
              <p:cNvSpPr/>
              <p:nvPr/>
            </p:nvSpPr>
            <p:spPr>
              <a:xfrm>
                <a:off x="3665398" y="757377"/>
                <a:ext cx="117218"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Freeform 2107"/>
              <p:cNvSpPr/>
              <p:nvPr/>
            </p:nvSpPr>
            <p:spPr>
              <a:xfrm>
                <a:off x="3813103" y="787441"/>
                <a:ext cx="76427"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Freeform 2133"/>
              <p:cNvSpPr/>
              <p:nvPr/>
            </p:nvSpPr>
            <p:spPr>
              <a:xfrm>
                <a:off x="3903936" y="772409"/>
                <a:ext cx="139996"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Freeform 2134"/>
              <p:cNvSpPr/>
              <p:nvPr/>
            </p:nvSpPr>
            <p:spPr>
              <a:xfrm>
                <a:off x="4026868" y="772409"/>
                <a:ext cx="92133"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6" name="Group 2135"/>
              <p:cNvGrpSpPr/>
              <p:nvPr/>
            </p:nvGrpSpPr>
            <p:grpSpPr>
              <a:xfrm rot="10973363">
                <a:off x="3688886" y="1712187"/>
                <a:ext cx="369528" cy="140176"/>
                <a:chOff x="7734164" y="5421810"/>
                <a:chExt cx="381547" cy="152400"/>
              </a:xfrm>
            </p:grpSpPr>
            <p:sp>
              <p:nvSpPr>
                <p:cNvPr id="2223" name="Oval 2222"/>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56" name="Freeform 2155"/>
              <p:cNvSpPr/>
              <p:nvPr/>
            </p:nvSpPr>
            <p:spPr>
              <a:xfrm rot="10973363">
                <a:off x="4034707" y="1240729"/>
                <a:ext cx="117218"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Freeform 2156"/>
              <p:cNvSpPr/>
              <p:nvPr/>
            </p:nvSpPr>
            <p:spPr>
              <a:xfrm rot="10973363">
                <a:off x="3928716" y="1233131"/>
                <a:ext cx="76427"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Freeform 2157"/>
              <p:cNvSpPr/>
              <p:nvPr/>
            </p:nvSpPr>
            <p:spPr>
              <a:xfrm rot="10973363">
                <a:off x="3773374" y="1255924"/>
                <a:ext cx="139996"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Freeform 2158"/>
              <p:cNvSpPr/>
              <p:nvPr/>
            </p:nvSpPr>
            <p:spPr>
              <a:xfrm rot="10973363">
                <a:off x="3698430" y="1250934"/>
                <a:ext cx="92133"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0" name="Group 2159"/>
              <p:cNvGrpSpPr/>
              <p:nvPr/>
            </p:nvGrpSpPr>
            <p:grpSpPr>
              <a:xfrm>
                <a:off x="1377283" y="636657"/>
                <a:ext cx="381547" cy="145312"/>
                <a:chOff x="7734164" y="5421810"/>
                <a:chExt cx="381547" cy="152400"/>
              </a:xfrm>
            </p:grpSpPr>
            <p:sp>
              <p:nvSpPr>
                <p:cNvPr id="2221" name="Oval 2220"/>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1" name="Freeform 2160"/>
              <p:cNvSpPr/>
              <p:nvPr/>
            </p:nvSpPr>
            <p:spPr>
              <a:xfrm>
                <a:off x="1296029" y="756915"/>
                <a:ext cx="121030"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Freeform 2161"/>
              <p:cNvSpPr/>
              <p:nvPr/>
            </p:nvSpPr>
            <p:spPr>
              <a:xfrm>
                <a:off x="1448538" y="786979"/>
                <a:ext cx="78913"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Freeform 2162"/>
              <p:cNvSpPr/>
              <p:nvPr/>
            </p:nvSpPr>
            <p:spPr>
              <a:xfrm>
                <a:off x="1542325" y="771947"/>
                <a:ext cx="144549"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Freeform 2163"/>
              <p:cNvSpPr/>
              <p:nvPr/>
            </p:nvSpPr>
            <p:spPr>
              <a:xfrm>
                <a:off x="1669255" y="771947"/>
                <a:ext cx="95130"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5" name="Group 2164"/>
              <p:cNvGrpSpPr/>
              <p:nvPr/>
            </p:nvGrpSpPr>
            <p:grpSpPr>
              <a:xfrm rot="10973363">
                <a:off x="1320677" y="1711665"/>
                <a:ext cx="381547" cy="140176"/>
                <a:chOff x="7734164" y="5421810"/>
                <a:chExt cx="381547" cy="152400"/>
              </a:xfrm>
            </p:grpSpPr>
            <p:sp>
              <p:nvSpPr>
                <p:cNvPr id="2219" name="Oval 2218"/>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6" name="Freeform 2165"/>
              <p:cNvSpPr/>
              <p:nvPr/>
            </p:nvSpPr>
            <p:spPr>
              <a:xfrm rot="10973363">
                <a:off x="1677256" y="1240542"/>
                <a:ext cx="121030"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Freeform 2166"/>
              <p:cNvSpPr/>
              <p:nvPr/>
            </p:nvSpPr>
            <p:spPr>
              <a:xfrm rot="10973363">
                <a:off x="1567792" y="1232736"/>
                <a:ext cx="78913"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Freeform 2167"/>
              <p:cNvSpPr/>
              <p:nvPr/>
            </p:nvSpPr>
            <p:spPr>
              <a:xfrm rot="10973363">
                <a:off x="1407434" y="1255328"/>
                <a:ext cx="144549"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9" name="Freeform 2168"/>
              <p:cNvSpPr/>
              <p:nvPr/>
            </p:nvSpPr>
            <p:spPr>
              <a:xfrm rot="10973363">
                <a:off x="1330053" y="1250176"/>
                <a:ext cx="95130"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70" name="Group 2169"/>
              <p:cNvGrpSpPr/>
              <p:nvPr/>
            </p:nvGrpSpPr>
            <p:grpSpPr>
              <a:xfrm>
                <a:off x="1858513" y="643671"/>
                <a:ext cx="381547" cy="145312"/>
                <a:chOff x="7734164" y="5421810"/>
                <a:chExt cx="381547" cy="152400"/>
              </a:xfrm>
            </p:grpSpPr>
            <p:sp>
              <p:nvSpPr>
                <p:cNvPr id="2217" name="Oval 2216"/>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8" name="Oval 2217"/>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1" name="Freeform 2170"/>
              <p:cNvSpPr/>
              <p:nvPr/>
            </p:nvSpPr>
            <p:spPr>
              <a:xfrm>
                <a:off x="1777259" y="763929"/>
                <a:ext cx="121030"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2" name="Freeform 2171"/>
              <p:cNvSpPr/>
              <p:nvPr/>
            </p:nvSpPr>
            <p:spPr>
              <a:xfrm>
                <a:off x="1929768" y="793993"/>
                <a:ext cx="78913"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3" name="Freeform 2172"/>
              <p:cNvSpPr/>
              <p:nvPr/>
            </p:nvSpPr>
            <p:spPr>
              <a:xfrm>
                <a:off x="2023555" y="778961"/>
                <a:ext cx="144549"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4" name="Freeform 2173"/>
              <p:cNvSpPr/>
              <p:nvPr/>
            </p:nvSpPr>
            <p:spPr>
              <a:xfrm>
                <a:off x="2150485" y="778961"/>
                <a:ext cx="95130"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75" name="Group 2174"/>
              <p:cNvGrpSpPr/>
              <p:nvPr/>
            </p:nvGrpSpPr>
            <p:grpSpPr>
              <a:xfrm rot="10973363">
                <a:off x="1801907" y="1718679"/>
                <a:ext cx="381547" cy="140176"/>
                <a:chOff x="7734164" y="5421810"/>
                <a:chExt cx="381547" cy="152400"/>
              </a:xfrm>
            </p:grpSpPr>
            <p:sp>
              <p:nvSpPr>
                <p:cNvPr id="2215" name="Oval 2214"/>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6" name="Freeform 2175"/>
              <p:cNvSpPr/>
              <p:nvPr/>
            </p:nvSpPr>
            <p:spPr>
              <a:xfrm rot="10973363">
                <a:off x="2158486" y="1247556"/>
                <a:ext cx="121030"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7" name="Freeform 2176"/>
              <p:cNvSpPr/>
              <p:nvPr/>
            </p:nvSpPr>
            <p:spPr>
              <a:xfrm rot="10973363">
                <a:off x="2049022" y="1239750"/>
                <a:ext cx="78913"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8" name="Freeform 2177"/>
              <p:cNvSpPr/>
              <p:nvPr/>
            </p:nvSpPr>
            <p:spPr>
              <a:xfrm rot="10973363">
                <a:off x="1888664" y="1262342"/>
                <a:ext cx="144549"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Freeform 2178"/>
              <p:cNvSpPr/>
              <p:nvPr/>
            </p:nvSpPr>
            <p:spPr>
              <a:xfrm rot="10973363">
                <a:off x="1811283" y="1257190"/>
                <a:ext cx="95130"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80" name="Group 2179"/>
              <p:cNvGrpSpPr/>
              <p:nvPr/>
            </p:nvGrpSpPr>
            <p:grpSpPr>
              <a:xfrm flipH="1">
                <a:off x="2778520" y="657162"/>
                <a:ext cx="385457" cy="145312"/>
                <a:chOff x="7734164" y="5421810"/>
                <a:chExt cx="381547" cy="152400"/>
              </a:xfrm>
            </p:grpSpPr>
            <p:sp>
              <p:nvSpPr>
                <p:cNvPr id="2213" name="Oval 2212"/>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1" name="Freeform 2180"/>
              <p:cNvSpPr/>
              <p:nvPr/>
            </p:nvSpPr>
            <p:spPr>
              <a:xfrm flipH="1">
                <a:off x="3123793" y="777420"/>
                <a:ext cx="122270"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Freeform 2181"/>
              <p:cNvSpPr/>
              <p:nvPr/>
            </p:nvSpPr>
            <p:spPr>
              <a:xfrm flipH="1">
                <a:off x="3012270" y="807484"/>
                <a:ext cx="79722"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Freeform 2182"/>
              <p:cNvSpPr/>
              <p:nvPr/>
            </p:nvSpPr>
            <p:spPr>
              <a:xfrm flipH="1">
                <a:off x="2851213" y="792452"/>
                <a:ext cx="146030"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Freeform 2183"/>
              <p:cNvSpPr/>
              <p:nvPr/>
            </p:nvSpPr>
            <p:spPr>
              <a:xfrm flipH="1">
                <a:off x="2772908" y="792452"/>
                <a:ext cx="96105"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85" name="Group 2184"/>
              <p:cNvGrpSpPr/>
              <p:nvPr/>
            </p:nvGrpSpPr>
            <p:grpSpPr>
              <a:xfrm rot="10626637" flipH="1">
                <a:off x="2835581" y="1732151"/>
                <a:ext cx="385457" cy="140176"/>
                <a:chOff x="7734164" y="5421810"/>
                <a:chExt cx="381547" cy="152400"/>
              </a:xfrm>
            </p:grpSpPr>
            <p:sp>
              <p:nvSpPr>
                <p:cNvPr id="2211" name="Oval 2210"/>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6" name="Freeform 2185"/>
              <p:cNvSpPr/>
              <p:nvPr/>
            </p:nvSpPr>
            <p:spPr>
              <a:xfrm rot="10626637" flipH="1">
                <a:off x="2738689" y="1261137"/>
                <a:ext cx="122270"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Freeform 2186"/>
              <p:cNvSpPr/>
              <p:nvPr/>
            </p:nvSpPr>
            <p:spPr>
              <a:xfrm rot="10626637" flipH="1">
                <a:off x="2891831" y="1253263"/>
                <a:ext cx="79722"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Freeform 2187"/>
              <p:cNvSpPr/>
              <p:nvPr/>
            </p:nvSpPr>
            <p:spPr>
              <a:xfrm rot="10626637" flipH="1">
                <a:off x="2987513" y="1275790"/>
                <a:ext cx="146030"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Freeform 2188"/>
              <p:cNvSpPr/>
              <p:nvPr/>
            </p:nvSpPr>
            <p:spPr>
              <a:xfrm rot="10626637" flipH="1">
                <a:off x="3115612" y="1270584"/>
                <a:ext cx="96105"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90" name="Group 2189"/>
              <p:cNvGrpSpPr/>
              <p:nvPr/>
            </p:nvGrpSpPr>
            <p:grpSpPr>
              <a:xfrm flipH="1">
                <a:off x="2292359" y="664176"/>
                <a:ext cx="385457" cy="145312"/>
                <a:chOff x="7734164" y="5421810"/>
                <a:chExt cx="381547" cy="152400"/>
              </a:xfrm>
            </p:grpSpPr>
            <p:sp>
              <p:nvSpPr>
                <p:cNvPr id="2209" name="Oval 2208"/>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0" name="Oval 2209"/>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1" name="Freeform 2190"/>
              <p:cNvSpPr/>
              <p:nvPr/>
            </p:nvSpPr>
            <p:spPr>
              <a:xfrm flipH="1">
                <a:off x="2637632" y="784434"/>
                <a:ext cx="122270" cy="524885"/>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Freeform 2191"/>
              <p:cNvSpPr/>
              <p:nvPr/>
            </p:nvSpPr>
            <p:spPr>
              <a:xfrm flipH="1">
                <a:off x="2526109" y="814498"/>
                <a:ext cx="79722" cy="496064"/>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Freeform 2192"/>
              <p:cNvSpPr/>
              <p:nvPr/>
            </p:nvSpPr>
            <p:spPr>
              <a:xfrm flipH="1">
                <a:off x="2365052" y="799466"/>
                <a:ext cx="146030" cy="481031"/>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4" name="Freeform 2193"/>
              <p:cNvSpPr/>
              <p:nvPr/>
            </p:nvSpPr>
            <p:spPr>
              <a:xfrm flipH="1">
                <a:off x="2286747" y="799466"/>
                <a:ext cx="96105" cy="481031"/>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95" name="Group 2194"/>
              <p:cNvGrpSpPr/>
              <p:nvPr/>
            </p:nvGrpSpPr>
            <p:grpSpPr>
              <a:xfrm rot="10626637" flipH="1">
                <a:off x="2349420" y="1739165"/>
                <a:ext cx="385457" cy="140176"/>
                <a:chOff x="7734164" y="5421810"/>
                <a:chExt cx="381547" cy="152400"/>
              </a:xfrm>
            </p:grpSpPr>
            <p:sp>
              <p:nvSpPr>
                <p:cNvPr id="2207" name="Oval 2206"/>
                <p:cNvSpPr/>
                <p:nvPr/>
              </p:nvSpPr>
              <p:spPr>
                <a:xfrm>
                  <a:off x="7963311" y="5421810"/>
                  <a:ext cx="152400"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p:cNvSpPr/>
                <p:nvPr/>
              </p:nvSpPr>
              <p:spPr>
                <a:xfrm flipH="1">
                  <a:off x="7734164" y="5421810"/>
                  <a:ext cx="161544" cy="152400"/>
                </a:xfrm>
                <a:prstGeom prst="ellipse">
                  <a:avLst/>
                </a:prstGeom>
                <a:noFill/>
                <a:ln>
                  <a:solidFill>
                    <a:srgbClr val="116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3" name="Freeform 2202"/>
              <p:cNvSpPr/>
              <p:nvPr/>
            </p:nvSpPr>
            <p:spPr>
              <a:xfrm rot="10626637" flipH="1">
                <a:off x="2252528" y="1268151"/>
                <a:ext cx="122270" cy="506333"/>
              </a:xfrm>
              <a:custGeom>
                <a:avLst/>
                <a:gdLst>
                  <a:gd name="connsiteX0" fmla="*/ 105212 w 121030"/>
                  <a:gd name="connsiteY0" fmla="*/ 0 h 550489"/>
                  <a:gd name="connsiteX1" fmla="*/ 26384 w 121030"/>
                  <a:gd name="connsiteY1" fmla="*/ 189186 h 550489"/>
                  <a:gd name="connsiteX2" fmla="*/ 120977 w 121030"/>
                  <a:gd name="connsiteY2" fmla="*/ 299545 h 550489"/>
                  <a:gd name="connsiteX3" fmla="*/ 10619 w 121030"/>
                  <a:gd name="connsiteY3" fmla="*/ 536028 h 550489"/>
                  <a:gd name="connsiteX4" fmla="*/ 10619 w 121030"/>
                  <a:gd name="connsiteY4" fmla="*/ 504497 h 5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30" h="550489">
                    <a:moveTo>
                      <a:pt x="105212" y="0"/>
                    </a:moveTo>
                    <a:cubicBezTo>
                      <a:pt x="64484" y="69631"/>
                      <a:pt x="23756" y="139262"/>
                      <a:pt x="26384" y="189186"/>
                    </a:cubicBezTo>
                    <a:cubicBezTo>
                      <a:pt x="29011" y="239110"/>
                      <a:pt x="123605" y="241738"/>
                      <a:pt x="120977" y="299545"/>
                    </a:cubicBezTo>
                    <a:cubicBezTo>
                      <a:pt x="118350" y="357352"/>
                      <a:pt x="29012" y="501869"/>
                      <a:pt x="10619" y="536028"/>
                    </a:cubicBezTo>
                    <a:cubicBezTo>
                      <a:pt x="-7774" y="570187"/>
                      <a:pt x="1422" y="537342"/>
                      <a:pt x="10619" y="504497"/>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Freeform 2203"/>
              <p:cNvSpPr/>
              <p:nvPr/>
            </p:nvSpPr>
            <p:spPr>
              <a:xfrm rot="10626637" flipH="1">
                <a:off x="2405670" y="1260277"/>
                <a:ext cx="79722" cy="478531"/>
              </a:xfrm>
              <a:custGeom>
                <a:avLst/>
                <a:gdLst>
                  <a:gd name="connsiteX0" fmla="*/ 0 w 78913"/>
                  <a:gd name="connsiteY0" fmla="*/ 0 h 520262"/>
                  <a:gd name="connsiteX1" fmla="*/ 78827 w 78913"/>
                  <a:gd name="connsiteY1" fmla="*/ 126124 h 520262"/>
                  <a:gd name="connsiteX2" fmla="*/ 15765 w 78913"/>
                  <a:gd name="connsiteY2" fmla="*/ 236483 h 520262"/>
                  <a:gd name="connsiteX3" fmla="*/ 31531 w 78913"/>
                  <a:gd name="connsiteY3" fmla="*/ 520262 h 520262"/>
                </a:gdLst>
                <a:ahLst/>
                <a:cxnLst>
                  <a:cxn ang="0">
                    <a:pos x="connsiteX0" y="connsiteY0"/>
                  </a:cxn>
                  <a:cxn ang="0">
                    <a:pos x="connsiteX1" y="connsiteY1"/>
                  </a:cxn>
                  <a:cxn ang="0">
                    <a:pos x="connsiteX2" y="connsiteY2"/>
                  </a:cxn>
                  <a:cxn ang="0">
                    <a:pos x="connsiteX3" y="connsiteY3"/>
                  </a:cxn>
                </a:cxnLst>
                <a:rect l="l" t="t" r="r" b="b"/>
                <a:pathLst>
                  <a:path w="78913" h="520262">
                    <a:moveTo>
                      <a:pt x="0" y="0"/>
                    </a:moveTo>
                    <a:cubicBezTo>
                      <a:pt x="38100" y="43355"/>
                      <a:pt x="76200" y="86710"/>
                      <a:pt x="78827" y="126124"/>
                    </a:cubicBezTo>
                    <a:cubicBezTo>
                      <a:pt x="81455" y="165538"/>
                      <a:pt x="23648" y="170794"/>
                      <a:pt x="15765" y="236483"/>
                    </a:cubicBezTo>
                    <a:cubicBezTo>
                      <a:pt x="7882" y="302172"/>
                      <a:pt x="19706" y="411217"/>
                      <a:pt x="31531" y="520262"/>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Freeform 2204"/>
              <p:cNvSpPr/>
              <p:nvPr/>
            </p:nvSpPr>
            <p:spPr>
              <a:xfrm rot="10626637" flipH="1">
                <a:off x="2501352" y="1282804"/>
                <a:ext cx="146030" cy="464029"/>
              </a:xfrm>
              <a:custGeom>
                <a:avLst/>
                <a:gdLst>
                  <a:gd name="connsiteX0" fmla="*/ 95399 w 144549"/>
                  <a:gd name="connsiteY0" fmla="*/ 0 h 504496"/>
                  <a:gd name="connsiteX1" fmla="*/ 806 w 144549"/>
                  <a:gd name="connsiteY1" fmla="*/ 78827 h 504496"/>
                  <a:gd name="connsiteX2" fmla="*/ 142695 w 144549"/>
                  <a:gd name="connsiteY2" fmla="*/ 157655 h 504496"/>
                  <a:gd name="connsiteX3" fmla="*/ 79633 w 144549"/>
                  <a:gd name="connsiteY3" fmla="*/ 220717 h 504496"/>
                  <a:gd name="connsiteX4" fmla="*/ 48102 w 144549"/>
                  <a:gd name="connsiteY4" fmla="*/ 504496 h 50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9" h="504496">
                    <a:moveTo>
                      <a:pt x="95399" y="0"/>
                    </a:moveTo>
                    <a:cubicBezTo>
                      <a:pt x="44161" y="26275"/>
                      <a:pt x="-7077" y="52551"/>
                      <a:pt x="806" y="78827"/>
                    </a:cubicBezTo>
                    <a:cubicBezTo>
                      <a:pt x="8689" y="105103"/>
                      <a:pt x="129557" y="134007"/>
                      <a:pt x="142695" y="157655"/>
                    </a:cubicBezTo>
                    <a:cubicBezTo>
                      <a:pt x="155833" y="181303"/>
                      <a:pt x="95398" y="162910"/>
                      <a:pt x="79633" y="220717"/>
                    </a:cubicBezTo>
                    <a:cubicBezTo>
                      <a:pt x="63868" y="278524"/>
                      <a:pt x="55985" y="391510"/>
                      <a:pt x="48102"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Freeform 2205"/>
              <p:cNvSpPr/>
              <p:nvPr/>
            </p:nvSpPr>
            <p:spPr>
              <a:xfrm rot="10626637" flipH="1">
                <a:off x="2629451" y="1277598"/>
                <a:ext cx="96105" cy="464029"/>
              </a:xfrm>
              <a:custGeom>
                <a:avLst/>
                <a:gdLst>
                  <a:gd name="connsiteX0" fmla="*/ 31531 w 95130"/>
                  <a:gd name="connsiteY0" fmla="*/ 0 h 504496"/>
                  <a:gd name="connsiteX1" fmla="*/ 94593 w 95130"/>
                  <a:gd name="connsiteY1" fmla="*/ 157655 h 504496"/>
                  <a:gd name="connsiteX2" fmla="*/ 0 w 95130"/>
                  <a:gd name="connsiteY2" fmla="*/ 299544 h 504496"/>
                  <a:gd name="connsiteX3" fmla="*/ 94593 w 95130"/>
                  <a:gd name="connsiteY3" fmla="*/ 504496 h 504496"/>
                </a:gdLst>
                <a:ahLst/>
                <a:cxnLst>
                  <a:cxn ang="0">
                    <a:pos x="connsiteX0" y="connsiteY0"/>
                  </a:cxn>
                  <a:cxn ang="0">
                    <a:pos x="connsiteX1" y="connsiteY1"/>
                  </a:cxn>
                  <a:cxn ang="0">
                    <a:pos x="connsiteX2" y="connsiteY2"/>
                  </a:cxn>
                  <a:cxn ang="0">
                    <a:pos x="connsiteX3" y="connsiteY3"/>
                  </a:cxn>
                </a:cxnLst>
                <a:rect l="l" t="t" r="r" b="b"/>
                <a:pathLst>
                  <a:path w="95130" h="504496">
                    <a:moveTo>
                      <a:pt x="31531" y="0"/>
                    </a:moveTo>
                    <a:cubicBezTo>
                      <a:pt x="65689" y="53865"/>
                      <a:pt x="99848" y="107731"/>
                      <a:pt x="94593" y="157655"/>
                    </a:cubicBezTo>
                    <a:cubicBezTo>
                      <a:pt x="89338" y="207579"/>
                      <a:pt x="0" y="241737"/>
                      <a:pt x="0" y="299544"/>
                    </a:cubicBezTo>
                    <a:cubicBezTo>
                      <a:pt x="0" y="357351"/>
                      <a:pt x="94593" y="504496"/>
                      <a:pt x="94593" y="504496"/>
                    </a:cubicBezTo>
                  </a:path>
                </a:pathLst>
              </a:custGeom>
              <a:noFill/>
              <a:ln>
                <a:solidFill>
                  <a:srgbClr val="BD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54" name="Text Box 37"/>
          <p:cNvSpPr txBox="1">
            <a:spLocks noChangeArrowheads="1"/>
          </p:cNvSpPr>
          <p:nvPr/>
        </p:nvSpPr>
        <p:spPr bwMode="auto">
          <a:xfrm>
            <a:off x="30452122" y="22347436"/>
            <a:ext cx="7315200" cy="763588"/>
          </a:xfrm>
          <a:prstGeom prst="rect">
            <a:avLst/>
          </a:prstGeom>
          <a:noFill/>
          <a:ln w="9525">
            <a:noFill/>
            <a:miter lim="800000"/>
            <a:headEnd/>
            <a:tailEnd/>
          </a:ln>
        </p:spPr>
        <p:txBody>
          <a:bodyPr lIns="84902" tIns="42451" rIns="84902" bIns="42451">
            <a:spAutoFit/>
          </a:bodyPr>
          <a:lstStyle/>
          <a:p>
            <a:pPr marL="571500" indent="-571500" defTabSz="3978275"/>
            <a:r>
              <a:rPr lang="en-US" altLang="en-US" sz="4400" b="1" baseline="0" dirty="0" smtClean="0">
                <a:solidFill>
                  <a:srgbClr val="246E24"/>
                </a:solidFill>
                <a:latin typeface="Tahoma" pitchFamily="34" charset="0"/>
              </a:rPr>
              <a:t>X. Conclusions</a:t>
            </a:r>
            <a:endParaRPr lang="en-US" altLang="en-US" sz="4400" b="1" baseline="0" dirty="0">
              <a:solidFill>
                <a:srgbClr val="246E24"/>
              </a:solidFill>
              <a:latin typeface="Tahoma" pitchFamily="34" charset="0"/>
            </a:endParaRPr>
          </a:p>
        </p:txBody>
      </p:sp>
      <p:pic>
        <p:nvPicPr>
          <p:cNvPr id="457" name="Picture 456" descr="Neutron1.tif"/>
          <p:cNvPicPr>
            <a:picLocks noChangeAspect="1"/>
          </p:cNvPicPr>
          <p:nvPr/>
        </p:nvPicPr>
        <p:blipFill>
          <a:blip r:embed="rId20" cstate="print"/>
          <a:srcRect t="13333" r="11667" b="44445"/>
          <a:stretch>
            <a:fillRect/>
          </a:stretch>
        </p:blipFill>
        <p:spPr>
          <a:xfrm>
            <a:off x="22402800" y="21107400"/>
            <a:ext cx="6858000" cy="2458528"/>
          </a:xfrm>
          <a:prstGeom prst="rect">
            <a:avLst/>
          </a:prstGeom>
        </p:spPr>
      </p:pic>
      <p:pic>
        <p:nvPicPr>
          <p:cNvPr id="458" name="Picture 457" descr="Mosaic1.tif"/>
          <p:cNvPicPr>
            <a:picLocks noChangeAspect="1"/>
          </p:cNvPicPr>
          <p:nvPr/>
        </p:nvPicPr>
        <p:blipFill>
          <a:blip r:embed="rId21" cstate="print"/>
          <a:srcRect l="13333" t="10000" r="14167" b="17778"/>
          <a:stretch>
            <a:fillRect/>
          </a:stretch>
        </p:blipFill>
        <p:spPr>
          <a:xfrm>
            <a:off x="22402800" y="17678400"/>
            <a:ext cx="4572000" cy="3415862"/>
          </a:xfrm>
          <a:prstGeom prst="rect">
            <a:avLst/>
          </a:prstGeom>
        </p:spPr>
      </p:pic>
      <p:sp>
        <p:nvSpPr>
          <p:cNvPr id="459" name="Rectangle 52"/>
          <p:cNvSpPr>
            <a:spLocks noChangeArrowheads="1"/>
          </p:cNvSpPr>
          <p:nvPr/>
        </p:nvSpPr>
        <p:spPr bwMode="auto">
          <a:xfrm>
            <a:off x="26974800" y="17493734"/>
            <a:ext cx="3048000" cy="3416320"/>
          </a:xfrm>
          <a:prstGeom prst="rect">
            <a:avLst/>
          </a:prstGeom>
          <a:noFill/>
          <a:ln w="9525">
            <a:noFill/>
            <a:miter lim="800000"/>
            <a:headEnd/>
            <a:tailEnd/>
          </a:ln>
          <a:effectLst/>
        </p:spPr>
        <p:txBody>
          <a:bodyPr wrap="square" anchor="ctr">
            <a:spAutoFit/>
          </a:bodyPr>
          <a:lstStyle/>
          <a:p>
            <a:pPr algn="just" eaLnBrk="0" hangingPunct="0">
              <a:defRPr/>
            </a:pPr>
            <a:r>
              <a:rPr lang="en-US" sz="2400" b="1" baseline="0" dirty="0">
                <a:latin typeface="+mj-lt"/>
                <a:ea typeface="Calibri" pitchFamily="34" charset="0"/>
                <a:cs typeface="Tahoma" pitchFamily="34" charset="0"/>
              </a:rPr>
              <a:t>Figure </a:t>
            </a:r>
            <a:r>
              <a:rPr lang="en-US" sz="2400" b="1" baseline="0" dirty="0" smtClean="0">
                <a:latin typeface="+mj-lt"/>
                <a:ea typeface="Calibri" pitchFamily="34" charset="0"/>
                <a:cs typeface="Tahoma" pitchFamily="34" charset="0"/>
              </a:rPr>
              <a:t>9</a:t>
            </a:r>
            <a:r>
              <a:rPr lang="en-US" sz="2400" b="1" baseline="0" dirty="0" smtClean="0">
                <a:latin typeface="+mj-lt"/>
                <a:ea typeface="Calibri" pitchFamily="34" charset="0"/>
                <a:cs typeface="Tahoma" pitchFamily="34" charset="0"/>
              </a:rPr>
              <a:t>. </a:t>
            </a:r>
            <a:r>
              <a:rPr lang="en-US" sz="2400" baseline="0" dirty="0" smtClean="0">
                <a:latin typeface="+mj-lt"/>
                <a:ea typeface="Calibri" pitchFamily="34" charset="0"/>
                <a:cs typeface="Tahoma" pitchFamily="34" charset="0"/>
              </a:rPr>
              <a:t>X-ray diffuse scattering  of DOPC/DOPE (1:1), </a:t>
            </a:r>
            <a:r>
              <a:rPr lang="en-US" sz="2400" baseline="0" dirty="0" smtClean="0">
                <a:latin typeface="+mj-lt"/>
                <a:ea typeface="Calibri" pitchFamily="34" charset="0"/>
                <a:cs typeface="Tahoma" pitchFamily="34" charset="0"/>
              </a:rPr>
              <a:t>x=0.03 Tat shows </a:t>
            </a:r>
            <a:r>
              <a:rPr lang="en-US" sz="2400" baseline="0" dirty="0" smtClean="0">
                <a:latin typeface="+mj-lt"/>
                <a:ea typeface="Calibri" pitchFamily="34" charset="0"/>
                <a:cs typeface="Tahoma" pitchFamily="34" charset="0"/>
              </a:rPr>
              <a:t> elongation of arcs on l</a:t>
            </a:r>
            <a:r>
              <a:rPr lang="en-US" sz="2400" baseline="0" dirty="0" smtClean="0">
                <a:latin typeface="+mj-lt"/>
                <a:cs typeface="Tahoma" pitchFamily="34" charset="0"/>
              </a:rPr>
              <a:t>amellar orders with hydration. D-spacing  = </a:t>
            </a:r>
            <a:r>
              <a:rPr lang="en-US" sz="2400" b="1" baseline="0" dirty="0" smtClean="0">
                <a:latin typeface="+mj-lt"/>
                <a:cs typeface="Tahoma" pitchFamily="34" charset="0"/>
              </a:rPr>
              <a:t>A.</a:t>
            </a:r>
            <a:r>
              <a:rPr lang="en-US" sz="2400" baseline="0" dirty="0" smtClean="0">
                <a:latin typeface="+mj-lt"/>
                <a:cs typeface="Tahoma" pitchFamily="34" charset="0"/>
              </a:rPr>
              <a:t> 60.6 </a:t>
            </a:r>
            <a:r>
              <a:rPr lang="en-US" sz="2400" baseline="0" dirty="0" smtClean="0">
                <a:cs typeface="Tahoma" pitchFamily="34" charset="0"/>
              </a:rPr>
              <a:t>Å, </a:t>
            </a:r>
            <a:r>
              <a:rPr lang="en-US" sz="2400" b="1" baseline="0" dirty="0" smtClean="0">
                <a:latin typeface="+mj-lt"/>
                <a:cs typeface="Tahoma" pitchFamily="34" charset="0"/>
              </a:rPr>
              <a:t>B. </a:t>
            </a:r>
            <a:r>
              <a:rPr lang="en-US" sz="2400" baseline="0" dirty="0" smtClean="0">
                <a:latin typeface="+mj-lt"/>
                <a:cs typeface="Tahoma" pitchFamily="34" charset="0"/>
              </a:rPr>
              <a:t>65.4 </a:t>
            </a:r>
            <a:r>
              <a:rPr lang="en-US" sz="2400" baseline="0" dirty="0" smtClean="0">
                <a:cs typeface="Tahoma" pitchFamily="34" charset="0"/>
              </a:rPr>
              <a:t>Å,</a:t>
            </a:r>
            <a:r>
              <a:rPr lang="en-US" sz="2400" baseline="0" dirty="0" smtClean="0">
                <a:latin typeface="+mj-lt"/>
                <a:cs typeface="Tahoma" pitchFamily="34" charset="0"/>
              </a:rPr>
              <a:t> </a:t>
            </a:r>
            <a:r>
              <a:rPr lang="en-US" sz="2400" b="1" baseline="0" dirty="0" smtClean="0">
                <a:latin typeface="+mj-lt"/>
                <a:cs typeface="Tahoma" pitchFamily="34" charset="0"/>
              </a:rPr>
              <a:t>C.</a:t>
            </a:r>
            <a:r>
              <a:rPr lang="en-US" sz="2400" baseline="0" dirty="0" smtClean="0">
                <a:latin typeface="+mj-lt"/>
                <a:cs typeface="Tahoma" pitchFamily="34" charset="0"/>
              </a:rPr>
              <a:t> 65.3 Å.</a:t>
            </a:r>
            <a:endParaRPr lang="en-US" sz="2200" baseline="0" dirty="0">
              <a:latin typeface="+mj-lt"/>
              <a:cs typeface="Tahoma" pitchFamily="34" charset="0"/>
            </a:endParaRPr>
          </a:p>
        </p:txBody>
      </p:sp>
      <p:pic>
        <p:nvPicPr>
          <p:cNvPr id="460" name="Picture 459" descr="FourResults.tif"/>
          <p:cNvPicPr>
            <a:picLocks noChangeAspect="1"/>
          </p:cNvPicPr>
          <p:nvPr/>
        </p:nvPicPr>
        <p:blipFill>
          <a:blip r:embed="rId22" cstate="print"/>
          <a:srcRect l="8867" t="4762" r="10837" b="5911"/>
          <a:stretch>
            <a:fillRect/>
          </a:stretch>
        </p:blipFill>
        <p:spPr>
          <a:xfrm>
            <a:off x="12268200" y="17602200"/>
            <a:ext cx="8763000" cy="731146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2500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2500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64417</TotalTime>
  <Words>1231</Words>
  <Application>Microsoft Office PowerPoint</Application>
  <PresentationFormat>Custom</PresentationFormat>
  <Paragraphs>69</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Slide 1</vt:lpstr>
    </vt:vector>
  </TitlesOfParts>
  <Company>CMU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nagle</dc:creator>
  <cp:lastModifiedBy>Dr. Stephanie Tristram-Nagle</cp:lastModifiedBy>
  <cp:revision>2773</cp:revision>
  <dcterms:created xsi:type="dcterms:W3CDTF">2007-02-19T03:10:24Z</dcterms:created>
  <dcterms:modified xsi:type="dcterms:W3CDTF">2014-02-05T22:52:46Z</dcterms:modified>
</cp:coreProperties>
</file>